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8"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99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5" d="100"/>
          <a:sy n="85" d="100"/>
        </p:scale>
        <p:origin x="56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2668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16.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1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34.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1091A"/>
        </a:solidFill>
        <a:effectLst/>
      </p:bgPr>
    </p:bg>
    <p:spTree>
      <p:nvGrpSpPr>
        <p:cNvPr id="1" name=""/>
        <p:cNvGrpSpPr/>
        <p:nvPr/>
      </p:nvGrpSpPr>
      <p:grpSpPr>
        <a:xfrm>
          <a:off x="0" y="0"/>
          <a:ext cx="0" cy="0"/>
          <a:chOff x="0" y="0"/>
          <a:chExt cx="0" cy="0"/>
        </a:xfrm>
      </p:grpSpPr>
      <p:pic>
        <p:nvPicPr>
          <p:cNvPr id="2" name="Image 0" descr="images/polstat_logo_lockup_final.png"/>
          <p:cNvPicPr>
            <a:picLocks noChangeAspect="1"/>
          </p:cNvPicPr>
          <p:nvPr/>
        </p:nvPicPr>
        <p:blipFill>
          <a:blip r:embed="rId3"/>
          <a:stretch>
            <a:fillRect/>
          </a:stretch>
        </p:blipFill>
        <p:spPr>
          <a:xfrm>
            <a:off x="71717" y="197225"/>
            <a:ext cx="11985811" cy="63828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62751"/>
            <a:ext cx="10881360" cy="658368"/>
          </a:xfrm>
          <a:prstGeom prst="rect">
            <a:avLst/>
          </a:prstGeom>
          <a:noFill/>
          <a:ln/>
        </p:spPr>
        <p:txBody>
          <a:bodyPr wrap="square" lIns="0" tIns="0" rIns="0" bIns="0" rtlCol="0" anchor="t"/>
          <a:lstStyle/>
          <a:p>
            <a:pPr marL="0" indent="0" algn="ctr">
              <a:lnSpc>
                <a:spcPct val="105000"/>
              </a:lnSpc>
              <a:buNone/>
            </a:pPr>
            <a:r>
              <a:rPr lang="en-US" sz="2900" b="1" dirty="0">
                <a:solidFill>
                  <a:srgbClr val="FFFFFF"/>
                </a:solidFill>
                <a:latin typeface="Cambria" pitchFamily="34" charset="0"/>
                <a:ea typeface="Cambria" pitchFamily="34" charset="-122"/>
                <a:cs typeface="Cambria" pitchFamily="34" charset="-120"/>
              </a:rPr>
              <a:t>Who We Are</a:t>
            </a:r>
            <a:endParaRPr lang="en-US" sz="2900" dirty="0"/>
          </a:p>
        </p:txBody>
      </p:sp>
      <p:grpSp>
        <p:nvGrpSpPr>
          <p:cNvPr id="16" name="Group 15">
            <a:extLst>
              <a:ext uri="{FF2B5EF4-FFF2-40B4-BE49-F238E27FC236}">
                <a16:creationId xmlns:a16="http://schemas.microsoft.com/office/drawing/2014/main" id="{4DFC889A-4F17-CEFB-7CC4-D9B81711F3AC}"/>
              </a:ext>
            </a:extLst>
          </p:cNvPr>
          <p:cNvGrpSpPr/>
          <p:nvPr/>
        </p:nvGrpSpPr>
        <p:grpSpPr>
          <a:xfrm>
            <a:off x="559156" y="3923851"/>
            <a:ext cx="11073384" cy="777240"/>
            <a:chOff x="559156" y="3583191"/>
            <a:chExt cx="11073384" cy="777240"/>
          </a:xfrm>
        </p:grpSpPr>
        <p:sp>
          <p:nvSpPr>
            <p:cNvPr id="5" name="Shape 3"/>
            <p:cNvSpPr/>
            <p:nvPr/>
          </p:nvSpPr>
          <p:spPr>
            <a:xfrm>
              <a:off x="559156" y="3583191"/>
              <a:ext cx="3520440" cy="777240"/>
            </a:xfrm>
            <a:prstGeom prst="roundRect">
              <a:avLst>
                <a:gd name="adj" fmla="val 10588"/>
              </a:avLst>
            </a:prstGeom>
            <a:solidFill>
              <a:srgbClr val="16294D"/>
            </a:solidFill>
            <a:ln w="9525">
              <a:solidFill>
                <a:srgbClr val="C7992F"/>
              </a:solidFill>
              <a:prstDash val="solid"/>
            </a:ln>
          </p:spPr>
        </p:sp>
        <p:sp>
          <p:nvSpPr>
            <p:cNvPr id="6" name="Text 4"/>
            <p:cNvSpPr/>
            <p:nvPr/>
          </p:nvSpPr>
          <p:spPr>
            <a:xfrm>
              <a:off x="787756" y="3583191"/>
              <a:ext cx="1280160" cy="777240"/>
            </a:xfrm>
            <a:prstGeom prst="rect">
              <a:avLst/>
            </a:prstGeom>
            <a:noFill/>
            <a:ln/>
          </p:spPr>
          <p:txBody>
            <a:bodyPr wrap="square" lIns="0" tIns="0" rIns="0" bIns="0" rtlCol="0" anchor="ctr"/>
            <a:lstStyle/>
            <a:p>
              <a:pPr marL="0" indent="0">
                <a:buNone/>
              </a:pPr>
              <a:r>
                <a:rPr lang="en-US" sz="2200" b="1" dirty="0">
                  <a:solidFill>
                    <a:srgbClr val="E4C878"/>
                  </a:solidFill>
                  <a:latin typeface="Cambria" pitchFamily="34" charset="0"/>
                  <a:ea typeface="Cambria" pitchFamily="34" charset="-122"/>
                  <a:cs typeface="Cambria" pitchFamily="34" charset="-120"/>
                </a:rPr>
                <a:t>12+ Years</a:t>
              </a:r>
              <a:endParaRPr lang="en-US" sz="2200" dirty="0"/>
            </a:p>
          </p:txBody>
        </p:sp>
        <p:sp>
          <p:nvSpPr>
            <p:cNvPr id="7" name="Text 5"/>
            <p:cNvSpPr/>
            <p:nvPr/>
          </p:nvSpPr>
          <p:spPr>
            <a:xfrm>
              <a:off x="2022196" y="3583191"/>
              <a:ext cx="1947672" cy="777240"/>
            </a:xfrm>
            <a:prstGeom prst="rect">
              <a:avLst/>
            </a:prstGeom>
            <a:noFill/>
            <a:ln/>
          </p:spPr>
          <p:txBody>
            <a:bodyPr wrap="square" lIns="0" tIns="0" rIns="0" bIns="0" rtlCol="0" anchor="ctr"/>
            <a:lstStyle/>
            <a:p>
              <a:pPr marL="0" indent="0" algn="r">
                <a:lnSpc>
                  <a:spcPct val="110000"/>
                </a:lnSpc>
                <a:buNone/>
              </a:pPr>
              <a:r>
                <a:rPr lang="en-US" sz="1600" dirty="0">
                  <a:solidFill>
                    <a:srgbClr val="E3E9F2"/>
                  </a:solidFill>
                  <a:latin typeface="Calibri" pitchFamily="34" charset="0"/>
                  <a:ea typeface="Calibri" pitchFamily="34" charset="-122"/>
                  <a:cs typeface="Calibri" pitchFamily="34" charset="-120"/>
                </a:rPr>
                <a:t>In the Field</a:t>
              </a:r>
              <a:endParaRPr lang="en-US" sz="1600" dirty="0"/>
            </a:p>
          </p:txBody>
        </p:sp>
        <p:sp>
          <p:nvSpPr>
            <p:cNvPr id="8" name="Shape 6"/>
            <p:cNvSpPr/>
            <p:nvPr/>
          </p:nvSpPr>
          <p:spPr>
            <a:xfrm>
              <a:off x="4335628" y="3583191"/>
              <a:ext cx="3520440" cy="777240"/>
            </a:xfrm>
            <a:prstGeom prst="roundRect">
              <a:avLst>
                <a:gd name="adj" fmla="val 10588"/>
              </a:avLst>
            </a:prstGeom>
            <a:solidFill>
              <a:srgbClr val="16294D"/>
            </a:solidFill>
            <a:ln w="9525">
              <a:solidFill>
                <a:srgbClr val="C7992F"/>
              </a:solidFill>
              <a:prstDash val="solid"/>
            </a:ln>
          </p:spPr>
        </p:sp>
        <p:sp>
          <p:nvSpPr>
            <p:cNvPr id="9" name="Text 7"/>
            <p:cNvSpPr/>
            <p:nvPr/>
          </p:nvSpPr>
          <p:spPr>
            <a:xfrm>
              <a:off x="4564228" y="3583191"/>
              <a:ext cx="1280160" cy="777240"/>
            </a:xfrm>
            <a:prstGeom prst="rect">
              <a:avLst/>
            </a:prstGeom>
            <a:noFill/>
            <a:ln/>
          </p:spPr>
          <p:txBody>
            <a:bodyPr wrap="square" lIns="0" tIns="0" rIns="0" bIns="0" rtlCol="0" anchor="ctr"/>
            <a:lstStyle/>
            <a:p>
              <a:pPr marL="0" indent="0">
                <a:buNone/>
              </a:pPr>
              <a:r>
                <a:rPr lang="en-US" sz="2200" b="1" dirty="0">
                  <a:solidFill>
                    <a:srgbClr val="E4C878"/>
                  </a:solidFill>
                  <a:latin typeface="Cambria" pitchFamily="34" charset="0"/>
                  <a:ea typeface="Cambria" pitchFamily="34" charset="-122"/>
                  <a:cs typeface="Cambria" pitchFamily="34" charset="-120"/>
                </a:rPr>
                <a:t>50+</a:t>
              </a:r>
              <a:endParaRPr lang="en-US" sz="2200" dirty="0"/>
            </a:p>
          </p:txBody>
        </p:sp>
        <p:sp>
          <p:nvSpPr>
            <p:cNvPr id="10" name="Text 8"/>
            <p:cNvSpPr/>
            <p:nvPr/>
          </p:nvSpPr>
          <p:spPr>
            <a:xfrm>
              <a:off x="5798668" y="3583191"/>
              <a:ext cx="1874520" cy="777240"/>
            </a:xfrm>
            <a:prstGeom prst="rect">
              <a:avLst/>
            </a:prstGeom>
            <a:noFill/>
            <a:ln/>
          </p:spPr>
          <p:txBody>
            <a:bodyPr wrap="square" lIns="0" tIns="0" rIns="0" bIns="0" rtlCol="0" anchor="ctr"/>
            <a:lstStyle/>
            <a:p>
              <a:pPr marL="0" indent="0" algn="r">
                <a:lnSpc>
                  <a:spcPct val="110000"/>
                </a:lnSpc>
                <a:buNone/>
              </a:pPr>
              <a:r>
                <a:rPr lang="en-US" sz="1600" dirty="0">
                  <a:solidFill>
                    <a:srgbClr val="E3E9F2"/>
                  </a:solidFill>
                  <a:latin typeface="Calibri" pitchFamily="34" charset="0"/>
                  <a:ea typeface="Calibri" pitchFamily="34" charset="-122"/>
                  <a:cs typeface="Calibri" pitchFamily="34" charset="-120"/>
                </a:rPr>
                <a:t>Assembly Campaigns</a:t>
              </a:r>
              <a:endParaRPr lang="en-US" sz="1600" dirty="0"/>
            </a:p>
          </p:txBody>
        </p:sp>
        <p:sp>
          <p:nvSpPr>
            <p:cNvPr id="11" name="Shape 9"/>
            <p:cNvSpPr/>
            <p:nvPr/>
          </p:nvSpPr>
          <p:spPr>
            <a:xfrm>
              <a:off x="8112100" y="3583191"/>
              <a:ext cx="3520440" cy="777240"/>
            </a:xfrm>
            <a:prstGeom prst="roundRect">
              <a:avLst>
                <a:gd name="adj" fmla="val 10588"/>
              </a:avLst>
            </a:prstGeom>
            <a:solidFill>
              <a:srgbClr val="16294D"/>
            </a:solidFill>
            <a:ln w="9525">
              <a:solidFill>
                <a:srgbClr val="C7992F"/>
              </a:solidFill>
              <a:prstDash val="solid"/>
            </a:ln>
          </p:spPr>
        </p:sp>
        <p:sp>
          <p:nvSpPr>
            <p:cNvPr id="12" name="Text 10"/>
            <p:cNvSpPr/>
            <p:nvPr/>
          </p:nvSpPr>
          <p:spPr>
            <a:xfrm>
              <a:off x="8340700" y="3583191"/>
              <a:ext cx="1280160" cy="777240"/>
            </a:xfrm>
            <a:prstGeom prst="rect">
              <a:avLst/>
            </a:prstGeom>
            <a:noFill/>
            <a:ln/>
          </p:spPr>
          <p:txBody>
            <a:bodyPr wrap="square" lIns="0" tIns="0" rIns="0" bIns="0" rtlCol="0" anchor="ctr"/>
            <a:lstStyle/>
            <a:p>
              <a:pPr marL="0" indent="0">
                <a:buNone/>
              </a:pPr>
              <a:r>
                <a:rPr lang="en-US" sz="2200" b="1" dirty="0">
                  <a:solidFill>
                    <a:srgbClr val="E4C878"/>
                  </a:solidFill>
                  <a:latin typeface="Cambria" pitchFamily="34" charset="0"/>
                  <a:ea typeface="Cambria" pitchFamily="34" charset="-122"/>
                  <a:cs typeface="Cambria" pitchFamily="34" charset="-120"/>
                </a:rPr>
                <a:t>3</a:t>
              </a:r>
              <a:endParaRPr lang="en-US" sz="2200" dirty="0"/>
            </a:p>
          </p:txBody>
        </p:sp>
        <p:sp>
          <p:nvSpPr>
            <p:cNvPr id="13" name="Text 11"/>
            <p:cNvSpPr/>
            <p:nvPr/>
          </p:nvSpPr>
          <p:spPr>
            <a:xfrm>
              <a:off x="9287435" y="3583191"/>
              <a:ext cx="2162225" cy="777240"/>
            </a:xfrm>
            <a:prstGeom prst="rect">
              <a:avLst/>
            </a:prstGeom>
            <a:noFill/>
            <a:ln/>
          </p:spPr>
          <p:txBody>
            <a:bodyPr wrap="square" lIns="0" tIns="0" rIns="0" bIns="0" rtlCol="0" anchor="ctr"/>
            <a:lstStyle/>
            <a:p>
              <a:pPr marL="0" indent="0" algn="r">
                <a:lnSpc>
                  <a:spcPct val="110000"/>
                </a:lnSpc>
                <a:buNone/>
              </a:pPr>
              <a:r>
                <a:rPr lang="en-US" sz="1600" dirty="0">
                  <a:solidFill>
                    <a:srgbClr val="E3E9F2"/>
                  </a:solidFill>
                  <a:latin typeface="Calibri" pitchFamily="34" charset="0"/>
                  <a:ea typeface="Calibri" pitchFamily="34" charset="-122"/>
                  <a:cs typeface="Calibri" pitchFamily="34" charset="-120"/>
                </a:rPr>
                <a:t>Parliamentary Campaigns</a:t>
              </a:r>
              <a:endParaRPr lang="en-US" sz="1600" dirty="0"/>
            </a:p>
          </p:txBody>
        </p:sp>
      </p:grpSp>
      <p:sp>
        <p:nvSpPr>
          <p:cNvPr id="14" name="Shape 12"/>
          <p:cNvSpPr/>
          <p:nvPr/>
        </p:nvSpPr>
        <p:spPr>
          <a:xfrm>
            <a:off x="548640" y="5100917"/>
            <a:ext cx="11091672" cy="1417320"/>
          </a:xfrm>
          <a:prstGeom prst="roundRect">
            <a:avLst>
              <a:gd name="adj" fmla="val 6452"/>
            </a:avLst>
          </a:prstGeom>
          <a:solidFill>
            <a:srgbClr val="0F1E3D"/>
          </a:solidFill>
          <a:ln w="12700">
            <a:solidFill>
              <a:srgbClr val="C7992F"/>
            </a:solidFill>
            <a:prstDash val="solid"/>
          </a:ln>
        </p:spPr>
      </p:sp>
      <p:sp>
        <p:nvSpPr>
          <p:cNvPr id="15" name="Text 13"/>
          <p:cNvSpPr/>
          <p:nvPr/>
        </p:nvSpPr>
        <p:spPr>
          <a:xfrm>
            <a:off x="914400" y="5283797"/>
            <a:ext cx="10360152" cy="1051560"/>
          </a:xfrm>
          <a:prstGeom prst="rect">
            <a:avLst/>
          </a:prstGeom>
          <a:noFill/>
          <a:ln/>
        </p:spPr>
        <p:txBody>
          <a:bodyPr wrap="square" lIns="0" tIns="0" rIns="0" bIns="0" rtlCol="0" anchor="ctr"/>
          <a:lstStyle/>
          <a:p>
            <a:pPr marL="0" indent="0" algn="ctr">
              <a:lnSpc>
                <a:spcPct val="130000"/>
              </a:lnSpc>
              <a:buNone/>
            </a:pPr>
            <a:r>
              <a:rPr lang="en-US" sz="1600" b="1" i="1" dirty="0">
                <a:solidFill>
                  <a:srgbClr val="E4C878"/>
                </a:solidFill>
                <a:latin typeface="Calibri" pitchFamily="34" charset="0"/>
                <a:ea typeface="Calibri" pitchFamily="34" charset="-122"/>
                <a:cs typeface="Calibri" pitchFamily="34" charset="-120"/>
              </a:rPr>
              <a:t>What separates Pol-Stat India from a standard election management vendor is simple: we've actually done this, at scale, across every kind of Indian election — real ground-level political knowledge, not theory.</a:t>
            </a:r>
            <a:endParaRPr lang="en-US" sz="1600" b="1" dirty="0"/>
          </a:p>
        </p:txBody>
      </p:sp>
      <p:grpSp>
        <p:nvGrpSpPr>
          <p:cNvPr id="19" name="Group 18">
            <a:extLst>
              <a:ext uri="{FF2B5EF4-FFF2-40B4-BE49-F238E27FC236}">
                <a16:creationId xmlns:a16="http://schemas.microsoft.com/office/drawing/2014/main" id="{6CEBFB08-3DAF-65D3-1EB4-E88A225149FB}"/>
              </a:ext>
            </a:extLst>
          </p:cNvPr>
          <p:cNvGrpSpPr/>
          <p:nvPr/>
        </p:nvGrpSpPr>
        <p:grpSpPr>
          <a:xfrm>
            <a:off x="466165" y="712690"/>
            <a:ext cx="11174147" cy="2847645"/>
            <a:chOff x="466165" y="712690"/>
            <a:chExt cx="11174147" cy="2847645"/>
          </a:xfrm>
        </p:grpSpPr>
        <p:sp>
          <p:nvSpPr>
            <p:cNvPr id="3" name="Text 1"/>
            <p:cNvSpPr/>
            <p:nvPr/>
          </p:nvSpPr>
          <p:spPr>
            <a:xfrm>
              <a:off x="548640" y="712690"/>
              <a:ext cx="11091672" cy="1234440"/>
            </a:xfrm>
            <a:prstGeom prst="rect">
              <a:avLst/>
            </a:prstGeom>
            <a:noFill/>
            <a:ln/>
          </p:spPr>
          <p:txBody>
            <a:bodyPr wrap="square" lIns="0" tIns="0" rIns="0" bIns="0" rtlCol="0" anchor="t"/>
            <a:lstStyle/>
            <a:p>
              <a:pPr algn="justLow">
                <a:lnSpc>
                  <a:spcPct val="132000"/>
                </a:lnSpc>
              </a:pPr>
              <a:r>
                <a:rPr lang="en-US" dirty="0">
                  <a:solidFill>
                    <a:schemeClr val="bg1"/>
                  </a:solidFill>
                </a:rPr>
                <a:t>Pol-Stat India is India's newest Political Intelligence and Strategic Advisory firm — and one of its most experienced. Founded in 2025 by Ravi Kumar Singh, it carries forward more than a decade of his work leading strategy and ground operations across Assembly and Parliamentary elections nationwide.</a:t>
              </a:r>
            </a:p>
          </p:txBody>
        </p:sp>
        <p:sp>
          <p:nvSpPr>
            <p:cNvPr id="4" name="Text 2"/>
            <p:cNvSpPr/>
            <p:nvPr/>
          </p:nvSpPr>
          <p:spPr>
            <a:xfrm>
              <a:off x="548640" y="1955197"/>
              <a:ext cx="11091672" cy="960120"/>
            </a:xfrm>
            <a:prstGeom prst="rect">
              <a:avLst/>
            </a:prstGeom>
            <a:noFill/>
            <a:ln/>
          </p:spPr>
          <p:txBody>
            <a:bodyPr wrap="square" lIns="0" tIns="0" rIns="0" bIns="0" rtlCol="0" anchor="t"/>
            <a:lstStyle/>
            <a:p>
              <a:pPr algn="justLow">
                <a:lnSpc>
                  <a:spcPct val="132000"/>
                </a:lnSpc>
              </a:pPr>
              <a:r>
                <a:rPr lang="en-US" dirty="0">
                  <a:solidFill>
                    <a:schemeClr val="bg1"/>
                  </a:solidFill>
                </a:rPr>
                <a:t>That firsthand experience translates directly into how we serve political leaders and parties, as a dedicated, professional advisory practice built on more than ten years already spent in the field.</a:t>
              </a:r>
              <a:br>
                <a:rPr lang="en-US" dirty="0">
                  <a:solidFill>
                    <a:schemeClr val="bg1"/>
                  </a:solidFill>
                  <a:latin typeface="Calibri" pitchFamily="34" charset="0"/>
                  <a:ea typeface="Calibri" pitchFamily="34" charset="-122"/>
                  <a:cs typeface="Calibri" pitchFamily="34" charset="-120"/>
                </a:rPr>
              </a:br>
              <a:endParaRPr lang="en-US" dirty="0">
                <a:solidFill>
                  <a:schemeClr val="bg1"/>
                </a:solidFill>
              </a:endParaRPr>
            </a:p>
          </p:txBody>
        </p:sp>
        <p:sp>
          <p:nvSpPr>
            <p:cNvPr id="18" name="TextBox 17">
              <a:extLst>
                <a:ext uri="{FF2B5EF4-FFF2-40B4-BE49-F238E27FC236}">
                  <a16:creationId xmlns:a16="http://schemas.microsoft.com/office/drawing/2014/main" id="{9A14FFB3-31FD-AAA8-CB28-097630F26437}"/>
                </a:ext>
              </a:extLst>
            </p:cNvPr>
            <p:cNvSpPr txBox="1"/>
            <p:nvPr/>
          </p:nvSpPr>
          <p:spPr>
            <a:xfrm>
              <a:off x="466165" y="2914004"/>
              <a:ext cx="11156217" cy="646331"/>
            </a:xfrm>
            <a:prstGeom prst="rect">
              <a:avLst/>
            </a:prstGeom>
            <a:noFill/>
          </p:spPr>
          <p:txBody>
            <a:bodyPr wrap="square">
              <a:spAutoFit/>
            </a:bodyPr>
            <a:lstStyle/>
            <a:p>
              <a:pPr algn="justLow"/>
              <a:r>
                <a:rPr lang="en-US" dirty="0">
                  <a:solidFill>
                    <a:schemeClr val="bg1"/>
                  </a:solidFill>
                </a:rPr>
                <a:t>We partner with political leaders and parties to turn information into decisive strategy and measurable results — built for the realities of India's Assembly elections, where ground knowledge decides outcomes first.</a:t>
              </a:r>
              <a:endParaRPr lang="en-IN" dirty="0">
                <a:solidFill>
                  <a:schemeClr val="bg1"/>
                </a:solidFil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62753"/>
            <a:ext cx="10881360" cy="658368"/>
          </a:xfrm>
          <a:prstGeom prst="rect">
            <a:avLst/>
          </a:prstGeom>
          <a:noFill/>
          <a:ln/>
        </p:spPr>
        <p:txBody>
          <a:bodyPr wrap="square" lIns="0" tIns="0" rIns="0" bIns="0" rtlCol="0" anchor="t"/>
          <a:lstStyle/>
          <a:p>
            <a:pPr marL="0" indent="0" algn="ctr">
              <a:lnSpc>
                <a:spcPct val="105000"/>
              </a:lnSpc>
              <a:buNone/>
            </a:pPr>
            <a:r>
              <a:rPr lang="en-US" sz="2900" b="1" dirty="0">
                <a:solidFill>
                  <a:srgbClr val="FFFFFF"/>
                </a:solidFill>
                <a:latin typeface="Cambria" pitchFamily="34" charset="0"/>
                <a:ea typeface="Cambria" pitchFamily="34" charset="-122"/>
                <a:cs typeface="Cambria" pitchFamily="34" charset="-120"/>
              </a:rPr>
              <a:t>Five Pillars, One System</a:t>
            </a:r>
            <a:endParaRPr lang="en-US" sz="2900" dirty="0"/>
          </a:p>
        </p:txBody>
      </p:sp>
      <p:sp>
        <p:nvSpPr>
          <p:cNvPr id="3" name="Text 1"/>
          <p:cNvSpPr/>
          <p:nvPr/>
        </p:nvSpPr>
        <p:spPr>
          <a:xfrm>
            <a:off x="548640" y="684545"/>
            <a:ext cx="11091672" cy="457200"/>
          </a:xfrm>
          <a:prstGeom prst="rect">
            <a:avLst/>
          </a:prstGeom>
          <a:noFill/>
          <a:ln/>
        </p:spPr>
        <p:txBody>
          <a:bodyPr wrap="square" lIns="0" tIns="0" rIns="0" bIns="0" rtlCol="0" anchor="t"/>
          <a:lstStyle/>
          <a:p>
            <a:pPr>
              <a:lnSpc>
                <a:spcPct val="130000"/>
              </a:lnSpc>
            </a:pPr>
            <a:r>
              <a:rPr lang="en-IN" dirty="0">
                <a:solidFill>
                  <a:schemeClr val="bg1"/>
                </a:solidFill>
              </a:rPr>
              <a:t>Rather than treating research, messaging, and field operations as separate, we bring them together into a single, coherent strategy. Intelligence gathered at the booth level shapes the narratives we build digitally, the messages our volunteers deliver door-to-door, and the decisions made inside the war room — five pillars working as one system</a:t>
            </a:r>
            <a:endParaRPr lang="en-US" sz="1400" dirty="0">
              <a:solidFill>
                <a:schemeClr val="bg1"/>
              </a:solidFill>
            </a:endParaRPr>
          </a:p>
        </p:txBody>
      </p:sp>
      <p:sp>
        <p:nvSpPr>
          <p:cNvPr id="4" name="Shape 2"/>
          <p:cNvSpPr/>
          <p:nvPr/>
        </p:nvSpPr>
        <p:spPr>
          <a:xfrm>
            <a:off x="499720" y="2157811"/>
            <a:ext cx="2121408" cy="4114800"/>
          </a:xfrm>
          <a:prstGeom prst="roundRect">
            <a:avLst>
              <a:gd name="adj" fmla="val 3879"/>
            </a:avLst>
          </a:prstGeom>
          <a:solidFill>
            <a:srgbClr val="0F1E3D"/>
          </a:solidFill>
          <a:ln>
            <a:solidFill>
              <a:srgbClr val="C7992F"/>
            </a:solidFill>
          </a:ln>
          <a:effectLst>
            <a:outerShdw blurRad="127000" dist="25400" dir="5400000" algn="bl" rotWithShape="0">
              <a:srgbClr val="000000">
                <a:alpha val="30000"/>
              </a:srgbClr>
            </a:outerShdw>
          </a:effectLst>
        </p:spPr>
      </p:sp>
      <p:sp>
        <p:nvSpPr>
          <p:cNvPr id="5" name="Shape 3"/>
          <p:cNvSpPr/>
          <p:nvPr/>
        </p:nvSpPr>
        <p:spPr>
          <a:xfrm>
            <a:off x="499720" y="2157811"/>
            <a:ext cx="2121408" cy="54864"/>
          </a:xfrm>
          <a:prstGeom prst="rect">
            <a:avLst/>
          </a:prstGeom>
          <a:solidFill>
            <a:srgbClr val="C7992F"/>
          </a:solidFill>
          <a:ln/>
        </p:spPr>
      </p:sp>
      <p:sp>
        <p:nvSpPr>
          <p:cNvPr id="6" name="Shape 4"/>
          <p:cNvSpPr/>
          <p:nvPr/>
        </p:nvSpPr>
        <p:spPr>
          <a:xfrm>
            <a:off x="1231240" y="2432131"/>
            <a:ext cx="658368" cy="658368"/>
          </a:xfrm>
          <a:prstGeom prst="ellipse">
            <a:avLst/>
          </a:prstGeom>
          <a:solidFill>
            <a:srgbClr val="C7992F"/>
          </a:solidFill>
          <a:ln/>
        </p:spPr>
      </p:sp>
      <p:pic>
        <p:nvPicPr>
          <p:cNvPr id="7" name="Image 0" descr="preencoded.png"/>
          <p:cNvPicPr>
            <a:picLocks noChangeAspect="1"/>
          </p:cNvPicPr>
          <p:nvPr/>
        </p:nvPicPr>
        <p:blipFill>
          <a:blip r:embed="rId3"/>
          <a:stretch>
            <a:fillRect/>
          </a:stretch>
        </p:blipFill>
        <p:spPr>
          <a:xfrm>
            <a:off x="1377544" y="2578435"/>
            <a:ext cx="365760" cy="365760"/>
          </a:xfrm>
          <a:prstGeom prst="rect">
            <a:avLst/>
          </a:prstGeom>
        </p:spPr>
      </p:pic>
      <p:sp>
        <p:nvSpPr>
          <p:cNvPr id="8" name="Text 5"/>
          <p:cNvSpPr/>
          <p:nvPr/>
        </p:nvSpPr>
        <p:spPr>
          <a:xfrm>
            <a:off x="636880" y="2285827"/>
            <a:ext cx="640080" cy="292608"/>
          </a:xfrm>
          <a:prstGeom prst="rect">
            <a:avLst/>
          </a:prstGeom>
          <a:noFill/>
          <a:ln/>
        </p:spPr>
        <p:txBody>
          <a:bodyPr wrap="square" lIns="0" tIns="0" rIns="0" bIns="0" rtlCol="0" anchor="ctr"/>
          <a:lstStyle/>
          <a:p>
            <a:pPr marL="0" indent="0">
              <a:buNone/>
            </a:pPr>
            <a:r>
              <a:rPr lang="en-US" sz="1300" b="1" dirty="0">
                <a:solidFill>
                  <a:srgbClr val="C7992F"/>
                </a:solidFill>
                <a:latin typeface="Cambria" pitchFamily="34" charset="0"/>
                <a:ea typeface="Cambria" pitchFamily="34" charset="-122"/>
                <a:cs typeface="Cambria" pitchFamily="34" charset="-120"/>
              </a:rPr>
              <a:t>01</a:t>
            </a:r>
            <a:endParaRPr lang="en-US" sz="1300" dirty="0"/>
          </a:p>
        </p:txBody>
      </p:sp>
      <p:sp>
        <p:nvSpPr>
          <p:cNvPr id="9" name="Text 6"/>
          <p:cNvSpPr/>
          <p:nvPr/>
        </p:nvSpPr>
        <p:spPr>
          <a:xfrm>
            <a:off x="609448" y="3335776"/>
            <a:ext cx="1901952" cy="777240"/>
          </a:xfrm>
          <a:prstGeom prst="rect">
            <a:avLst/>
          </a:prstGeom>
          <a:noFill/>
          <a:ln/>
        </p:spPr>
        <p:txBody>
          <a:bodyPr wrap="square" lIns="0" tIns="0" rIns="0" bIns="0" rtlCol="0" anchor="t"/>
          <a:lstStyle/>
          <a:p>
            <a:pPr marL="0" indent="0" algn="ctr">
              <a:lnSpc>
                <a:spcPct val="110000"/>
              </a:lnSpc>
              <a:buNone/>
            </a:pPr>
            <a:r>
              <a:rPr lang="en-US" b="1" dirty="0">
                <a:solidFill>
                  <a:srgbClr val="E4C878"/>
                </a:solidFill>
                <a:latin typeface="Cambria" pitchFamily="34" charset="0"/>
                <a:ea typeface="Cambria" pitchFamily="34" charset="-122"/>
                <a:cs typeface="Cambria" pitchFamily="34" charset="-120"/>
              </a:rPr>
              <a:t>Ground</a:t>
            </a:r>
            <a:endParaRPr lang="en-US" dirty="0"/>
          </a:p>
          <a:p>
            <a:pPr marL="0" indent="0" algn="ctr">
              <a:lnSpc>
                <a:spcPct val="110000"/>
              </a:lnSpc>
              <a:buNone/>
            </a:pPr>
            <a:r>
              <a:rPr lang="en-US" b="1" dirty="0">
                <a:solidFill>
                  <a:srgbClr val="E4C878"/>
                </a:solidFill>
                <a:latin typeface="Cambria" pitchFamily="34" charset="0"/>
                <a:ea typeface="Cambria" pitchFamily="34" charset="-122"/>
                <a:cs typeface="Cambria" pitchFamily="34" charset="-120"/>
              </a:rPr>
              <a:t>Intelligence</a:t>
            </a:r>
            <a:endParaRPr lang="en-US" dirty="0"/>
          </a:p>
        </p:txBody>
      </p:sp>
      <p:sp>
        <p:nvSpPr>
          <p:cNvPr id="10" name="Text 7"/>
          <p:cNvSpPr/>
          <p:nvPr/>
        </p:nvSpPr>
        <p:spPr>
          <a:xfrm>
            <a:off x="609448" y="4213421"/>
            <a:ext cx="1993392" cy="1965960"/>
          </a:xfrm>
          <a:prstGeom prst="rect">
            <a:avLst/>
          </a:prstGeom>
          <a:noFill/>
          <a:ln/>
        </p:spPr>
        <p:txBody>
          <a:bodyPr wrap="square" lIns="0" tIns="0" rIns="0" bIns="0" rtlCol="0" anchor="t"/>
          <a:lstStyle/>
          <a:p>
            <a:pPr marL="0" indent="0" algn="ctr">
              <a:lnSpc>
                <a:spcPct val="130000"/>
              </a:lnSpc>
              <a:buNone/>
            </a:pPr>
            <a:r>
              <a:rPr lang="en-US" sz="1150" dirty="0">
                <a:solidFill>
                  <a:srgbClr val="E3E9F2"/>
                </a:solidFill>
                <a:latin typeface="Calibri" pitchFamily="34" charset="0"/>
                <a:ea typeface="Calibri" pitchFamily="34" charset="-122"/>
                <a:cs typeface="Calibri" pitchFamily="34" charset="-120"/>
              </a:rPr>
              <a:t>Booth-level profiling, demographic analysis,  local issue mapping that build a complete picture of the constituency before a single message ever goes out — the evidence base for everything else.</a:t>
            </a:r>
            <a:endParaRPr lang="en-US" sz="1150" dirty="0"/>
          </a:p>
        </p:txBody>
      </p:sp>
      <p:sp>
        <p:nvSpPr>
          <p:cNvPr id="11" name="Shape 8"/>
          <p:cNvSpPr/>
          <p:nvPr/>
        </p:nvSpPr>
        <p:spPr>
          <a:xfrm>
            <a:off x="2767432" y="2157811"/>
            <a:ext cx="2121408" cy="4114800"/>
          </a:xfrm>
          <a:prstGeom prst="roundRect">
            <a:avLst>
              <a:gd name="adj" fmla="val 3879"/>
            </a:avLst>
          </a:prstGeom>
          <a:solidFill>
            <a:srgbClr val="0F1E3D"/>
          </a:solidFill>
          <a:ln>
            <a:solidFill>
              <a:srgbClr val="C7992F"/>
            </a:solidFill>
          </a:ln>
          <a:effectLst>
            <a:outerShdw blurRad="127000" dist="25400" dir="5400000" algn="bl" rotWithShape="0">
              <a:srgbClr val="000000">
                <a:alpha val="30000"/>
              </a:srgbClr>
            </a:outerShdw>
          </a:effectLst>
        </p:spPr>
      </p:sp>
      <p:sp>
        <p:nvSpPr>
          <p:cNvPr id="12" name="Shape 9"/>
          <p:cNvSpPr/>
          <p:nvPr/>
        </p:nvSpPr>
        <p:spPr>
          <a:xfrm>
            <a:off x="2767432" y="2157811"/>
            <a:ext cx="2121408" cy="54864"/>
          </a:xfrm>
          <a:prstGeom prst="rect">
            <a:avLst/>
          </a:prstGeom>
          <a:solidFill>
            <a:srgbClr val="C7992F"/>
          </a:solidFill>
          <a:ln/>
        </p:spPr>
      </p:sp>
      <p:sp>
        <p:nvSpPr>
          <p:cNvPr id="13" name="Shape 10"/>
          <p:cNvSpPr/>
          <p:nvPr/>
        </p:nvSpPr>
        <p:spPr>
          <a:xfrm>
            <a:off x="3498952" y="2432131"/>
            <a:ext cx="658368" cy="658368"/>
          </a:xfrm>
          <a:prstGeom prst="ellipse">
            <a:avLst/>
          </a:prstGeom>
          <a:solidFill>
            <a:srgbClr val="C7992F"/>
          </a:solidFill>
          <a:ln/>
        </p:spPr>
      </p:sp>
      <p:pic>
        <p:nvPicPr>
          <p:cNvPr id="14" name="Image 1" descr="preencoded.png"/>
          <p:cNvPicPr>
            <a:picLocks noChangeAspect="1"/>
          </p:cNvPicPr>
          <p:nvPr/>
        </p:nvPicPr>
        <p:blipFill>
          <a:blip r:embed="rId4"/>
          <a:stretch>
            <a:fillRect/>
          </a:stretch>
        </p:blipFill>
        <p:spPr>
          <a:xfrm>
            <a:off x="3645256" y="2578435"/>
            <a:ext cx="365760" cy="365760"/>
          </a:xfrm>
          <a:prstGeom prst="rect">
            <a:avLst/>
          </a:prstGeom>
        </p:spPr>
      </p:pic>
      <p:sp>
        <p:nvSpPr>
          <p:cNvPr id="15" name="Text 11"/>
          <p:cNvSpPr/>
          <p:nvPr/>
        </p:nvSpPr>
        <p:spPr>
          <a:xfrm>
            <a:off x="2904592" y="2285827"/>
            <a:ext cx="640080" cy="292608"/>
          </a:xfrm>
          <a:prstGeom prst="rect">
            <a:avLst/>
          </a:prstGeom>
          <a:noFill/>
          <a:ln/>
        </p:spPr>
        <p:txBody>
          <a:bodyPr wrap="square" lIns="0" tIns="0" rIns="0" bIns="0" rtlCol="0" anchor="ctr"/>
          <a:lstStyle/>
          <a:p>
            <a:pPr marL="0" indent="0">
              <a:buNone/>
            </a:pPr>
            <a:r>
              <a:rPr lang="en-US" sz="1300" b="1" dirty="0">
                <a:solidFill>
                  <a:srgbClr val="C7992F"/>
                </a:solidFill>
                <a:latin typeface="Cambria" pitchFamily="34" charset="0"/>
                <a:ea typeface="Cambria" pitchFamily="34" charset="-122"/>
                <a:cs typeface="Cambria" pitchFamily="34" charset="-120"/>
              </a:rPr>
              <a:t>02</a:t>
            </a:r>
            <a:endParaRPr lang="en-US" sz="1300" dirty="0"/>
          </a:p>
        </p:txBody>
      </p:sp>
      <p:sp>
        <p:nvSpPr>
          <p:cNvPr id="16" name="Text 12"/>
          <p:cNvSpPr/>
          <p:nvPr/>
        </p:nvSpPr>
        <p:spPr>
          <a:xfrm>
            <a:off x="2877160" y="3335776"/>
            <a:ext cx="1901952" cy="777240"/>
          </a:xfrm>
          <a:prstGeom prst="rect">
            <a:avLst/>
          </a:prstGeom>
          <a:noFill/>
          <a:ln/>
        </p:spPr>
        <p:txBody>
          <a:bodyPr wrap="square" lIns="0" tIns="0" rIns="0" bIns="0" rtlCol="0" anchor="t"/>
          <a:lstStyle/>
          <a:p>
            <a:pPr marL="0" indent="0" algn="ctr">
              <a:lnSpc>
                <a:spcPct val="110000"/>
              </a:lnSpc>
              <a:buNone/>
            </a:pPr>
            <a:r>
              <a:rPr lang="en-US" b="1" dirty="0">
                <a:solidFill>
                  <a:srgbClr val="E4C878"/>
                </a:solidFill>
                <a:latin typeface="Cambria" pitchFamily="34" charset="0"/>
                <a:ea typeface="Cambria" pitchFamily="34" charset="-122"/>
                <a:cs typeface="Cambria" pitchFamily="34" charset="-120"/>
              </a:rPr>
              <a:t>Electoral</a:t>
            </a:r>
            <a:endParaRPr lang="en-US" dirty="0"/>
          </a:p>
          <a:p>
            <a:pPr marL="0" indent="0" algn="ctr">
              <a:lnSpc>
                <a:spcPct val="110000"/>
              </a:lnSpc>
              <a:buNone/>
            </a:pPr>
            <a:r>
              <a:rPr lang="en-US" b="1" dirty="0">
                <a:solidFill>
                  <a:srgbClr val="E4C878"/>
                </a:solidFill>
                <a:latin typeface="Cambria" pitchFamily="34" charset="0"/>
                <a:ea typeface="Cambria" pitchFamily="34" charset="-122"/>
                <a:cs typeface="Cambria" pitchFamily="34" charset="-120"/>
              </a:rPr>
              <a:t>Research</a:t>
            </a:r>
            <a:endParaRPr lang="en-US" dirty="0"/>
          </a:p>
        </p:txBody>
      </p:sp>
      <p:sp>
        <p:nvSpPr>
          <p:cNvPr id="17" name="Text 13"/>
          <p:cNvSpPr/>
          <p:nvPr/>
        </p:nvSpPr>
        <p:spPr>
          <a:xfrm>
            <a:off x="2932024" y="4204456"/>
            <a:ext cx="1792224" cy="1965960"/>
          </a:xfrm>
          <a:prstGeom prst="rect">
            <a:avLst/>
          </a:prstGeom>
          <a:noFill/>
          <a:ln/>
        </p:spPr>
        <p:txBody>
          <a:bodyPr wrap="square" lIns="0" tIns="0" rIns="0" bIns="0" rtlCol="0" anchor="t"/>
          <a:lstStyle/>
          <a:p>
            <a:pPr marL="0" indent="0" algn="ctr">
              <a:lnSpc>
                <a:spcPct val="130000"/>
              </a:lnSpc>
              <a:buNone/>
            </a:pPr>
            <a:r>
              <a:rPr lang="en-US" sz="1150" dirty="0">
                <a:solidFill>
                  <a:srgbClr val="E3E9F2"/>
                </a:solidFill>
                <a:latin typeface="Calibri" pitchFamily="34" charset="0"/>
                <a:ea typeface="Calibri" pitchFamily="34" charset="-122"/>
                <a:cs typeface="Calibri" pitchFamily="34" charset="-120"/>
              </a:rPr>
              <a:t>Structured opinion sampling and voter analysis that identify swing voters, loyal bases, and the specific areas needing focused attention — turning a constituency into a clear, prioritized map.</a:t>
            </a:r>
            <a:endParaRPr lang="en-US" sz="1150" dirty="0"/>
          </a:p>
        </p:txBody>
      </p:sp>
      <p:sp>
        <p:nvSpPr>
          <p:cNvPr id="18" name="Shape 14"/>
          <p:cNvSpPr/>
          <p:nvPr/>
        </p:nvSpPr>
        <p:spPr>
          <a:xfrm>
            <a:off x="5035144" y="2157811"/>
            <a:ext cx="2121408" cy="4114800"/>
          </a:xfrm>
          <a:prstGeom prst="roundRect">
            <a:avLst>
              <a:gd name="adj" fmla="val 3879"/>
            </a:avLst>
          </a:prstGeom>
          <a:solidFill>
            <a:srgbClr val="0F1E3D"/>
          </a:solidFill>
          <a:ln>
            <a:solidFill>
              <a:srgbClr val="C7992F"/>
            </a:solidFill>
          </a:ln>
          <a:effectLst>
            <a:outerShdw blurRad="127000" dist="25400" dir="5400000" algn="bl" rotWithShape="0">
              <a:srgbClr val="000000">
                <a:alpha val="30000"/>
              </a:srgbClr>
            </a:outerShdw>
          </a:effectLst>
        </p:spPr>
      </p:sp>
      <p:sp>
        <p:nvSpPr>
          <p:cNvPr id="19" name="Shape 15"/>
          <p:cNvSpPr/>
          <p:nvPr/>
        </p:nvSpPr>
        <p:spPr>
          <a:xfrm>
            <a:off x="5035144" y="2157811"/>
            <a:ext cx="2121408" cy="54864"/>
          </a:xfrm>
          <a:prstGeom prst="rect">
            <a:avLst/>
          </a:prstGeom>
          <a:solidFill>
            <a:srgbClr val="C7992F"/>
          </a:solidFill>
          <a:ln/>
        </p:spPr>
      </p:sp>
      <p:sp>
        <p:nvSpPr>
          <p:cNvPr id="20" name="Shape 16"/>
          <p:cNvSpPr/>
          <p:nvPr/>
        </p:nvSpPr>
        <p:spPr>
          <a:xfrm>
            <a:off x="5766664" y="2432131"/>
            <a:ext cx="658368" cy="658368"/>
          </a:xfrm>
          <a:prstGeom prst="ellipse">
            <a:avLst/>
          </a:prstGeom>
          <a:solidFill>
            <a:srgbClr val="C7992F"/>
          </a:solidFill>
          <a:ln/>
        </p:spPr>
      </p:sp>
      <p:pic>
        <p:nvPicPr>
          <p:cNvPr id="21" name="Image 2" descr="preencoded.png"/>
          <p:cNvPicPr>
            <a:picLocks noChangeAspect="1"/>
          </p:cNvPicPr>
          <p:nvPr/>
        </p:nvPicPr>
        <p:blipFill>
          <a:blip r:embed="rId5"/>
          <a:stretch>
            <a:fillRect/>
          </a:stretch>
        </p:blipFill>
        <p:spPr>
          <a:xfrm>
            <a:off x="5912968" y="2578435"/>
            <a:ext cx="365760" cy="365760"/>
          </a:xfrm>
          <a:prstGeom prst="rect">
            <a:avLst/>
          </a:prstGeom>
        </p:spPr>
      </p:pic>
      <p:sp>
        <p:nvSpPr>
          <p:cNvPr id="22" name="Text 17"/>
          <p:cNvSpPr/>
          <p:nvPr/>
        </p:nvSpPr>
        <p:spPr>
          <a:xfrm>
            <a:off x="5172304" y="2285827"/>
            <a:ext cx="640080" cy="292608"/>
          </a:xfrm>
          <a:prstGeom prst="rect">
            <a:avLst/>
          </a:prstGeom>
          <a:noFill/>
          <a:ln/>
        </p:spPr>
        <p:txBody>
          <a:bodyPr wrap="square" lIns="0" tIns="0" rIns="0" bIns="0" rtlCol="0" anchor="ctr"/>
          <a:lstStyle/>
          <a:p>
            <a:pPr marL="0" indent="0">
              <a:buNone/>
            </a:pPr>
            <a:r>
              <a:rPr lang="en-US" sz="1300" b="1" dirty="0">
                <a:solidFill>
                  <a:srgbClr val="C7992F"/>
                </a:solidFill>
                <a:latin typeface="Cambria" pitchFamily="34" charset="0"/>
                <a:ea typeface="Cambria" pitchFamily="34" charset="-122"/>
                <a:cs typeface="Cambria" pitchFamily="34" charset="-120"/>
              </a:rPr>
              <a:t>03</a:t>
            </a:r>
            <a:endParaRPr lang="en-US" sz="1300" dirty="0"/>
          </a:p>
        </p:txBody>
      </p:sp>
      <p:sp>
        <p:nvSpPr>
          <p:cNvPr id="23" name="Text 18"/>
          <p:cNvSpPr/>
          <p:nvPr/>
        </p:nvSpPr>
        <p:spPr>
          <a:xfrm>
            <a:off x="5144872" y="3335776"/>
            <a:ext cx="1901952" cy="777240"/>
          </a:xfrm>
          <a:prstGeom prst="rect">
            <a:avLst/>
          </a:prstGeom>
          <a:noFill/>
          <a:ln/>
        </p:spPr>
        <p:txBody>
          <a:bodyPr wrap="square" lIns="0" tIns="0" rIns="0" bIns="0" rtlCol="0" anchor="t"/>
          <a:lstStyle/>
          <a:p>
            <a:pPr marL="0" indent="0" algn="ctr">
              <a:lnSpc>
                <a:spcPct val="110000"/>
              </a:lnSpc>
              <a:buNone/>
            </a:pPr>
            <a:r>
              <a:rPr lang="en-US" b="1" dirty="0">
                <a:solidFill>
                  <a:srgbClr val="E4C878"/>
                </a:solidFill>
                <a:latin typeface="Cambria" pitchFamily="34" charset="0"/>
                <a:ea typeface="Cambria" pitchFamily="34" charset="-122"/>
                <a:cs typeface="Cambria" pitchFamily="34" charset="-120"/>
              </a:rPr>
              <a:t>Data</a:t>
            </a:r>
            <a:endParaRPr lang="en-US" dirty="0"/>
          </a:p>
          <a:p>
            <a:pPr marL="0" indent="0" algn="ctr">
              <a:lnSpc>
                <a:spcPct val="110000"/>
              </a:lnSpc>
              <a:buNone/>
            </a:pPr>
            <a:r>
              <a:rPr lang="en-US" b="1" dirty="0">
                <a:solidFill>
                  <a:srgbClr val="E4C878"/>
                </a:solidFill>
                <a:latin typeface="Cambria" pitchFamily="34" charset="0"/>
                <a:ea typeface="Cambria" pitchFamily="34" charset="-122"/>
                <a:cs typeface="Cambria" pitchFamily="34" charset="-120"/>
              </a:rPr>
              <a:t>Analytics</a:t>
            </a:r>
            <a:endParaRPr lang="en-US" dirty="0"/>
          </a:p>
        </p:txBody>
      </p:sp>
      <p:sp>
        <p:nvSpPr>
          <p:cNvPr id="24" name="Text 19"/>
          <p:cNvSpPr/>
          <p:nvPr/>
        </p:nvSpPr>
        <p:spPr>
          <a:xfrm>
            <a:off x="5199736" y="4204456"/>
            <a:ext cx="1792224" cy="1965960"/>
          </a:xfrm>
          <a:prstGeom prst="rect">
            <a:avLst/>
          </a:prstGeom>
          <a:noFill/>
          <a:ln/>
        </p:spPr>
        <p:txBody>
          <a:bodyPr wrap="square" lIns="0" tIns="0" rIns="0" bIns="0" rtlCol="0" anchor="t"/>
          <a:lstStyle/>
          <a:p>
            <a:pPr marL="0" indent="0" algn="ctr">
              <a:lnSpc>
                <a:spcPct val="130000"/>
              </a:lnSpc>
              <a:buNone/>
            </a:pPr>
            <a:r>
              <a:rPr lang="en-US" sz="1150" dirty="0">
                <a:solidFill>
                  <a:srgbClr val="E3E9F2"/>
                </a:solidFill>
                <a:latin typeface="Calibri" pitchFamily="34" charset="0"/>
                <a:ea typeface="Calibri" pitchFamily="34" charset="-122"/>
                <a:cs typeface="Calibri" pitchFamily="34" charset="-120"/>
              </a:rPr>
              <a:t>Age-wise voter inclination, village-by-village party standing, and caste-wise voting patterns, all converted from raw ground data into a clear, actionable strategy — not a report on a shelf.</a:t>
            </a:r>
            <a:endParaRPr lang="en-US" sz="1150" dirty="0"/>
          </a:p>
        </p:txBody>
      </p:sp>
      <p:sp>
        <p:nvSpPr>
          <p:cNvPr id="25" name="Shape 20"/>
          <p:cNvSpPr/>
          <p:nvPr/>
        </p:nvSpPr>
        <p:spPr>
          <a:xfrm>
            <a:off x="7302856" y="2157811"/>
            <a:ext cx="2121408" cy="4114800"/>
          </a:xfrm>
          <a:prstGeom prst="roundRect">
            <a:avLst>
              <a:gd name="adj" fmla="val 3879"/>
            </a:avLst>
          </a:prstGeom>
          <a:solidFill>
            <a:srgbClr val="0F1E3D"/>
          </a:solidFill>
          <a:ln>
            <a:solidFill>
              <a:srgbClr val="C7992F"/>
            </a:solidFill>
          </a:ln>
          <a:effectLst>
            <a:outerShdw blurRad="127000" dist="25400" dir="5400000" algn="bl" rotWithShape="0">
              <a:srgbClr val="000000">
                <a:alpha val="30000"/>
              </a:srgbClr>
            </a:outerShdw>
          </a:effectLst>
        </p:spPr>
      </p:sp>
      <p:sp>
        <p:nvSpPr>
          <p:cNvPr id="26" name="Shape 21"/>
          <p:cNvSpPr/>
          <p:nvPr/>
        </p:nvSpPr>
        <p:spPr>
          <a:xfrm>
            <a:off x="7302856" y="2157811"/>
            <a:ext cx="2121408" cy="54864"/>
          </a:xfrm>
          <a:prstGeom prst="rect">
            <a:avLst/>
          </a:prstGeom>
          <a:solidFill>
            <a:srgbClr val="C7992F"/>
          </a:solidFill>
          <a:ln/>
        </p:spPr>
      </p:sp>
      <p:sp>
        <p:nvSpPr>
          <p:cNvPr id="27" name="Shape 22"/>
          <p:cNvSpPr/>
          <p:nvPr/>
        </p:nvSpPr>
        <p:spPr>
          <a:xfrm>
            <a:off x="8034376" y="2432131"/>
            <a:ext cx="658368" cy="658368"/>
          </a:xfrm>
          <a:prstGeom prst="ellipse">
            <a:avLst/>
          </a:prstGeom>
          <a:solidFill>
            <a:srgbClr val="C7992F"/>
          </a:solidFill>
          <a:ln/>
        </p:spPr>
      </p:sp>
      <p:pic>
        <p:nvPicPr>
          <p:cNvPr id="28" name="Image 3" descr="preencoded.png"/>
          <p:cNvPicPr>
            <a:picLocks noChangeAspect="1"/>
          </p:cNvPicPr>
          <p:nvPr/>
        </p:nvPicPr>
        <p:blipFill>
          <a:blip r:embed="rId6"/>
          <a:stretch>
            <a:fillRect/>
          </a:stretch>
        </p:blipFill>
        <p:spPr>
          <a:xfrm>
            <a:off x="8180680" y="2578435"/>
            <a:ext cx="365760" cy="365760"/>
          </a:xfrm>
          <a:prstGeom prst="rect">
            <a:avLst/>
          </a:prstGeom>
        </p:spPr>
      </p:pic>
      <p:sp>
        <p:nvSpPr>
          <p:cNvPr id="29" name="Text 23"/>
          <p:cNvSpPr/>
          <p:nvPr/>
        </p:nvSpPr>
        <p:spPr>
          <a:xfrm>
            <a:off x="7440016" y="2285827"/>
            <a:ext cx="640080" cy="292608"/>
          </a:xfrm>
          <a:prstGeom prst="rect">
            <a:avLst/>
          </a:prstGeom>
          <a:noFill/>
          <a:ln/>
        </p:spPr>
        <p:txBody>
          <a:bodyPr wrap="square" lIns="0" tIns="0" rIns="0" bIns="0" rtlCol="0" anchor="ctr"/>
          <a:lstStyle/>
          <a:p>
            <a:pPr marL="0" indent="0">
              <a:buNone/>
            </a:pPr>
            <a:r>
              <a:rPr lang="en-US" sz="1300" b="1" dirty="0">
                <a:solidFill>
                  <a:srgbClr val="C7992F"/>
                </a:solidFill>
                <a:latin typeface="Cambria" pitchFamily="34" charset="0"/>
                <a:ea typeface="Cambria" pitchFamily="34" charset="-122"/>
                <a:cs typeface="Cambria" pitchFamily="34" charset="-120"/>
              </a:rPr>
              <a:t>04</a:t>
            </a:r>
            <a:endParaRPr lang="en-US" sz="1300" dirty="0"/>
          </a:p>
        </p:txBody>
      </p:sp>
      <p:sp>
        <p:nvSpPr>
          <p:cNvPr id="30" name="Text 24"/>
          <p:cNvSpPr/>
          <p:nvPr/>
        </p:nvSpPr>
        <p:spPr>
          <a:xfrm>
            <a:off x="7412584" y="3335776"/>
            <a:ext cx="1901952" cy="777240"/>
          </a:xfrm>
          <a:prstGeom prst="rect">
            <a:avLst/>
          </a:prstGeom>
          <a:noFill/>
          <a:ln/>
        </p:spPr>
        <p:txBody>
          <a:bodyPr wrap="square" lIns="0" tIns="0" rIns="0" bIns="0" rtlCol="0" anchor="t"/>
          <a:lstStyle/>
          <a:p>
            <a:pPr marL="0" indent="0" algn="ctr">
              <a:lnSpc>
                <a:spcPct val="110000"/>
              </a:lnSpc>
              <a:buNone/>
            </a:pPr>
            <a:r>
              <a:rPr lang="en-US" b="1" dirty="0">
                <a:solidFill>
                  <a:srgbClr val="E4C878"/>
                </a:solidFill>
                <a:latin typeface="Cambria" pitchFamily="34" charset="0"/>
                <a:ea typeface="Cambria" pitchFamily="34" charset="-122"/>
                <a:cs typeface="Cambria" pitchFamily="34" charset="-120"/>
              </a:rPr>
              <a:t>Strategic</a:t>
            </a:r>
            <a:endParaRPr lang="en-US" dirty="0"/>
          </a:p>
          <a:p>
            <a:pPr marL="0" indent="0" algn="ctr">
              <a:lnSpc>
                <a:spcPct val="110000"/>
              </a:lnSpc>
              <a:buNone/>
            </a:pPr>
            <a:r>
              <a:rPr lang="en-US" b="1" dirty="0">
                <a:solidFill>
                  <a:srgbClr val="E4C878"/>
                </a:solidFill>
                <a:latin typeface="Cambria" pitchFamily="34" charset="0"/>
                <a:ea typeface="Cambria" pitchFamily="34" charset="-122"/>
                <a:cs typeface="Cambria" pitchFamily="34" charset="-120"/>
              </a:rPr>
              <a:t>Communication</a:t>
            </a:r>
            <a:endParaRPr lang="en-US" dirty="0"/>
          </a:p>
        </p:txBody>
      </p:sp>
      <p:sp>
        <p:nvSpPr>
          <p:cNvPr id="31" name="Text 25"/>
          <p:cNvSpPr/>
          <p:nvPr/>
        </p:nvSpPr>
        <p:spPr>
          <a:xfrm>
            <a:off x="7412584" y="4204456"/>
            <a:ext cx="1901952" cy="1965960"/>
          </a:xfrm>
          <a:prstGeom prst="rect">
            <a:avLst/>
          </a:prstGeom>
          <a:noFill/>
          <a:ln/>
        </p:spPr>
        <p:txBody>
          <a:bodyPr wrap="square" lIns="0" tIns="0" rIns="0" bIns="0" rtlCol="0" anchor="t"/>
          <a:lstStyle/>
          <a:p>
            <a:pPr marL="0" indent="0" algn="ctr">
              <a:lnSpc>
                <a:spcPct val="130000"/>
              </a:lnSpc>
              <a:buNone/>
            </a:pPr>
            <a:r>
              <a:rPr lang="en-US" sz="1100" dirty="0">
                <a:solidFill>
                  <a:srgbClr val="E3E9F2"/>
                </a:solidFill>
                <a:latin typeface="Calibri" pitchFamily="34" charset="0"/>
                <a:ea typeface="Calibri" pitchFamily="34" charset="-122"/>
                <a:cs typeface="Calibri" pitchFamily="34" charset="-120"/>
              </a:rPr>
              <a:t>A narrative built from real ground feedback, not a boardroom guess — what people are feeling shapes the story, the story is amplified across every channel, aimed at the audience most likely to move.</a:t>
            </a:r>
            <a:endParaRPr lang="en-US" sz="1100" dirty="0"/>
          </a:p>
        </p:txBody>
      </p:sp>
      <p:sp>
        <p:nvSpPr>
          <p:cNvPr id="32" name="Shape 26"/>
          <p:cNvSpPr/>
          <p:nvPr/>
        </p:nvSpPr>
        <p:spPr>
          <a:xfrm>
            <a:off x="9570568" y="2157811"/>
            <a:ext cx="2121408" cy="4114800"/>
          </a:xfrm>
          <a:prstGeom prst="roundRect">
            <a:avLst>
              <a:gd name="adj" fmla="val 3879"/>
            </a:avLst>
          </a:prstGeom>
          <a:solidFill>
            <a:srgbClr val="0F1E3D"/>
          </a:solidFill>
          <a:ln>
            <a:solidFill>
              <a:srgbClr val="C7992F"/>
            </a:solidFill>
          </a:ln>
          <a:effectLst>
            <a:outerShdw blurRad="127000" dist="25400" dir="5400000" algn="bl" rotWithShape="0">
              <a:srgbClr val="000000">
                <a:alpha val="30000"/>
              </a:srgbClr>
            </a:outerShdw>
          </a:effectLst>
        </p:spPr>
      </p:sp>
      <p:sp>
        <p:nvSpPr>
          <p:cNvPr id="33" name="Shape 27"/>
          <p:cNvSpPr/>
          <p:nvPr/>
        </p:nvSpPr>
        <p:spPr>
          <a:xfrm>
            <a:off x="9570568" y="2157811"/>
            <a:ext cx="2121408" cy="54864"/>
          </a:xfrm>
          <a:prstGeom prst="rect">
            <a:avLst/>
          </a:prstGeom>
          <a:solidFill>
            <a:srgbClr val="C7992F"/>
          </a:solidFill>
          <a:ln/>
        </p:spPr>
      </p:sp>
      <p:sp>
        <p:nvSpPr>
          <p:cNvPr id="34" name="Shape 28"/>
          <p:cNvSpPr/>
          <p:nvPr/>
        </p:nvSpPr>
        <p:spPr>
          <a:xfrm>
            <a:off x="10302088" y="2432131"/>
            <a:ext cx="658368" cy="658368"/>
          </a:xfrm>
          <a:prstGeom prst="ellipse">
            <a:avLst/>
          </a:prstGeom>
          <a:solidFill>
            <a:srgbClr val="C7992F"/>
          </a:solidFill>
          <a:ln/>
        </p:spPr>
      </p:sp>
      <p:pic>
        <p:nvPicPr>
          <p:cNvPr id="35" name="Image 4" descr="preencoded.png"/>
          <p:cNvPicPr>
            <a:picLocks noChangeAspect="1"/>
          </p:cNvPicPr>
          <p:nvPr/>
        </p:nvPicPr>
        <p:blipFill>
          <a:blip r:embed="rId7"/>
          <a:stretch>
            <a:fillRect/>
          </a:stretch>
        </p:blipFill>
        <p:spPr>
          <a:xfrm>
            <a:off x="10448392" y="2578435"/>
            <a:ext cx="365760" cy="365760"/>
          </a:xfrm>
          <a:prstGeom prst="rect">
            <a:avLst/>
          </a:prstGeom>
        </p:spPr>
      </p:pic>
      <p:sp>
        <p:nvSpPr>
          <p:cNvPr id="36" name="Text 29"/>
          <p:cNvSpPr/>
          <p:nvPr/>
        </p:nvSpPr>
        <p:spPr>
          <a:xfrm>
            <a:off x="9707728" y="2285827"/>
            <a:ext cx="640080" cy="292608"/>
          </a:xfrm>
          <a:prstGeom prst="rect">
            <a:avLst/>
          </a:prstGeom>
          <a:noFill/>
          <a:ln/>
        </p:spPr>
        <p:txBody>
          <a:bodyPr wrap="square" lIns="0" tIns="0" rIns="0" bIns="0" rtlCol="0" anchor="ctr"/>
          <a:lstStyle/>
          <a:p>
            <a:pPr marL="0" indent="0">
              <a:buNone/>
            </a:pPr>
            <a:r>
              <a:rPr lang="en-US" sz="1300" b="1" dirty="0">
                <a:solidFill>
                  <a:srgbClr val="C7992F"/>
                </a:solidFill>
                <a:latin typeface="Cambria" pitchFamily="34" charset="0"/>
                <a:ea typeface="Cambria" pitchFamily="34" charset="-122"/>
                <a:cs typeface="Cambria" pitchFamily="34" charset="-120"/>
              </a:rPr>
              <a:t>05</a:t>
            </a:r>
            <a:endParaRPr lang="en-US" sz="1300" dirty="0"/>
          </a:p>
        </p:txBody>
      </p:sp>
      <p:sp>
        <p:nvSpPr>
          <p:cNvPr id="37" name="Text 30"/>
          <p:cNvSpPr/>
          <p:nvPr/>
        </p:nvSpPr>
        <p:spPr>
          <a:xfrm>
            <a:off x="9680296" y="3335776"/>
            <a:ext cx="1901952" cy="777240"/>
          </a:xfrm>
          <a:prstGeom prst="rect">
            <a:avLst/>
          </a:prstGeom>
          <a:noFill/>
          <a:ln/>
        </p:spPr>
        <p:txBody>
          <a:bodyPr wrap="square" lIns="0" tIns="0" rIns="0" bIns="0" rtlCol="0" anchor="t"/>
          <a:lstStyle/>
          <a:p>
            <a:pPr marL="0" indent="0" algn="ctr">
              <a:lnSpc>
                <a:spcPct val="110000"/>
              </a:lnSpc>
              <a:buNone/>
            </a:pPr>
            <a:r>
              <a:rPr lang="en-US" b="1" dirty="0">
                <a:solidFill>
                  <a:srgbClr val="E4C878"/>
                </a:solidFill>
                <a:latin typeface="Cambria" pitchFamily="34" charset="0"/>
                <a:ea typeface="Cambria" pitchFamily="34" charset="-122"/>
                <a:cs typeface="Cambria" pitchFamily="34" charset="-120"/>
              </a:rPr>
              <a:t>Campaign</a:t>
            </a:r>
            <a:endParaRPr lang="en-US" dirty="0"/>
          </a:p>
          <a:p>
            <a:pPr marL="0" indent="0" algn="ctr">
              <a:lnSpc>
                <a:spcPct val="110000"/>
              </a:lnSpc>
              <a:buNone/>
            </a:pPr>
            <a:r>
              <a:rPr lang="en-US" b="1" dirty="0">
                <a:solidFill>
                  <a:srgbClr val="E4C878"/>
                </a:solidFill>
                <a:latin typeface="Cambria" pitchFamily="34" charset="0"/>
                <a:ea typeface="Cambria" pitchFamily="34" charset="-122"/>
                <a:cs typeface="Cambria" pitchFamily="34" charset="-120"/>
              </a:rPr>
              <a:t>Execution</a:t>
            </a:r>
            <a:endParaRPr lang="en-US" dirty="0"/>
          </a:p>
        </p:txBody>
      </p:sp>
      <p:sp>
        <p:nvSpPr>
          <p:cNvPr id="38" name="Text 31"/>
          <p:cNvSpPr/>
          <p:nvPr/>
        </p:nvSpPr>
        <p:spPr>
          <a:xfrm>
            <a:off x="9735160" y="4204456"/>
            <a:ext cx="1792224" cy="1965960"/>
          </a:xfrm>
          <a:prstGeom prst="rect">
            <a:avLst/>
          </a:prstGeom>
          <a:noFill/>
          <a:ln/>
        </p:spPr>
        <p:txBody>
          <a:bodyPr wrap="square" lIns="0" tIns="0" rIns="0" bIns="0" rtlCol="0" anchor="t"/>
          <a:lstStyle/>
          <a:p>
            <a:pPr marL="0" indent="0" algn="ctr">
              <a:lnSpc>
                <a:spcPct val="130000"/>
              </a:lnSpc>
              <a:buNone/>
            </a:pPr>
            <a:r>
              <a:rPr lang="en-US" sz="1100" dirty="0">
                <a:solidFill>
                  <a:srgbClr val="E3E9F2"/>
                </a:solidFill>
                <a:latin typeface="Calibri" pitchFamily="34" charset="0"/>
                <a:ea typeface="Calibri" pitchFamily="34" charset="-122"/>
                <a:cs typeface="Calibri" pitchFamily="34" charset="-120"/>
              </a:rPr>
              <a:t>This is where strategy stops being a plan and becomes a result — field operations, cadre, volunteer networks, and war-room decisions, coordinated as one system until strategy turns into votes.</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62751"/>
            <a:ext cx="10881360" cy="658368"/>
          </a:xfrm>
          <a:prstGeom prst="rect">
            <a:avLst/>
          </a:prstGeom>
          <a:noFill/>
          <a:ln/>
        </p:spPr>
        <p:txBody>
          <a:bodyPr wrap="square" lIns="0" tIns="0" rIns="0" bIns="0" rtlCol="0" anchor="t"/>
          <a:lstStyle/>
          <a:p>
            <a:pPr marL="0" indent="0" algn="ctr">
              <a:lnSpc>
                <a:spcPct val="105000"/>
              </a:lnSpc>
              <a:buNone/>
            </a:pPr>
            <a:r>
              <a:rPr lang="en-US" sz="2900" b="1" dirty="0">
                <a:solidFill>
                  <a:srgbClr val="FFFFFF"/>
                </a:solidFill>
                <a:latin typeface="Cambria" pitchFamily="34" charset="0"/>
                <a:ea typeface="Cambria" pitchFamily="34" charset="-122"/>
                <a:cs typeface="Cambria" pitchFamily="34" charset="-120"/>
              </a:rPr>
              <a:t>Track Record</a:t>
            </a:r>
            <a:endParaRPr lang="en-US" sz="2900" dirty="0"/>
          </a:p>
        </p:txBody>
      </p:sp>
      <p:sp>
        <p:nvSpPr>
          <p:cNvPr id="4" name="Shape 2"/>
          <p:cNvSpPr/>
          <p:nvPr/>
        </p:nvSpPr>
        <p:spPr>
          <a:xfrm>
            <a:off x="527152" y="2105541"/>
            <a:ext cx="2633472" cy="4325112"/>
          </a:xfrm>
          <a:prstGeom prst="roundRect">
            <a:avLst>
              <a:gd name="adj" fmla="val 3472"/>
            </a:avLst>
          </a:prstGeom>
          <a:solidFill>
            <a:srgbClr val="0F1E3D"/>
          </a:solidFill>
          <a:ln w="12700">
            <a:solidFill>
              <a:srgbClr val="C7992F"/>
            </a:solidFill>
            <a:prstDash val="solid"/>
          </a:ln>
        </p:spPr>
      </p:sp>
      <p:sp>
        <p:nvSpPr>
          <p:cNvPr id="5" name="Shape 3"/>
          <p:cNvSpPr/>
          <p:nvPr/>
        </p:nvSpPr>
        <p:spPr>
          <a:xfrm>
            <a:off x="1441552" y="2342654"/>
            <a:ext cx="804672" cy="804672"/>
          </a:xfrm>
          <a:prstGeom prst="ellipse">
            <a:avLst/>
          </a:prstGeom>
          <a:solidFill>
            <a:srgbClr val="C7992F"/>
          </a:solidFill>
          <a:ln/>
        </p:spPr>
      </p:sp>
      <p:pic>
        <p:nvPicPr>
          <p:cNvPr id="6" name="Image 0" descr="preencoded.png"/>
          <p:cNvPicPr>
            <a:picLocks noChangeAspect="1"/>
          </p:cNvPicPr>
          <p:nvPr/>
        </p:nvPicPr>
        <p:blipFill>
          <a:blip r:embed="rId3"/>
          <a:stretch>
            <a:fillRect/>
          </a:stretch>
        </p:blipFill>
        <p:spPr>
          <a:xfrm>
            <a:off x="1602487" y="2503589"/>
            <a:ext cx="482803" cy="482803"/>
          </a:xfrm>
          <a:prstGeom prst="rect">
            <a:avLst/>
          </a:prstGeom>
        </p:spPr>
      </p:pic>
      <p:sp>
        <p:nvSpPr>
          <p:cNvPr id="7" name="Text 4"/>
          <p:cNvSpPr/>
          <p:nvPr/>
        </p:nvSpPr>
        <p:spPr>
          <a:xfrm>
            <a:off x="710032" y="3261626"/>
            <a:ext cx="2267712" cy="704088"/>
          </a:xfrm>
          <a:prstGeom prst="rect">
            <a:avLst/>
          </a:prstGeom>
          <a:noFill/>
          <a:ln/>
        </p:spPr>
        <p:txBody>
          <a:bodyPr wrap="square" lIns="0" tIns="0" rIns="0" bIns="0" rtlCol="0" anchor="t"/>
          <a:lstStyle/>
          <a:p>
            <a:pPr marL="0" indent="0" algn="ctr">
              <a:buNone/>
            </a:pPr>
            <a:r>
              <a:rPr lang="en-US" sz="2800" b="1" dirty="0">
                <a:solidFill>
                  <a:srgbClr val="FFFFFF"/>
                </a:solidFill>
                <a:latin typeface="Cambria" pitchFamily="34" charset="0"/>
                <a:ea typeface="Cambria" pitchFamily="34" charset="-122"/>
                <a:cs typeface="Cambria" pitchFamily="34" charset="-120"/>
              </a:rPr>
              <a:t>12+ Years</a:t>
            </a:r>
            <a:endParaRPr lang="en-US" sz="2800" dirty="0"/>
          </a:p>
        </p:txBody>
      </p:sp>
      <p:sp>
        <p:nvSpPr>
          <p:cNvPr id="8" name="Text 5"/>
          <p:cNvSpPr/>
          <p:nvPr/>
        </p:nvSpPr>
        <p:spPr>
          <a:xfrm>
            <a:off x="710032" y="3906278"/>
            <a:ext cx="2267712" cy="603504"/>
          </a:xfrm>
          <a:prstGeom prst="rect">
            <a:avLst/>
          </a:prstGeom>
          <a:noFill/>
          <a:ln/>
        </p:spPr>
        <p:txBody>
          <a:bodyPr wrap="square" lIns="0" tIns="0" rIns="0" bIns="0" rtlCol="0" anchor="t"/>
          <a:lstStyle/>
          <a:p>
            <a:pPr marL="0" indent="0" algn="ctr">
              <a:lnSpc>
                <a:spcPct val="115000"/>
              </a:lnSpc>
              <a:buNone/>
            </a:pPr>
            <a:r>
              <a:rPr lang="en-US" sz="1600" b="1" dirty="0">
                <a:solidFill>
                  <a:srgbClr val="E4C878"/>
                </a:solidFill>
                <a:latin typeface="Calibri" pitchFamily="34" charset="0"/>
                <a:ea typeface="Calibri" pitchFamily="34" charset="-122"/>
                <a:cs typeface="Calibri" pitchFamily="34" charset="-120"/>
              </a:rPr>
              <a:t>HANDS-ON CAMPAIGN EXPERIENCE</a:t>
            </a:r>
            <a:endParaRPr lang="en-US" sz="1600" dirty="0"/>
          </a:p>
        </p:txBody>
      </p:sp>
      <p:sp>
        <p:nvSpPr>
          <p:cNvPr id="9" name="Text 6"/>
          <p:cNvSpPr/>
          <p:nvPr/>
        </p:nvSpPr>
        <p:spPr>
          <a:xfrm>
            <a:off x="728320" y="4647751"/>
            <a:ext cx="2231136" cy="1508760"/>
          </a:xfrm>
          <a:prstGeom prst="rect">
            <a:avLst/>
          </a:prstGeom>
          <a:noFill/>
          <a:ln/>
        </p:spPr>
        <p:txBody>
          <a:bodyPr wrap="square" lIns="0" tIns="0" rIns="0" bIns="0" rtlCol="0" anchor="t"/>
          <a:lstStyle/>
          <a:p>
            <a:pPr marL="0" indent="0" algn="ctr">
              <a:lnSpc>
                <a:spcPct val="128000"/>
              </a:lnSpc>
              <a:buNone/>
            </a:pPr>
            <a:r>
              <a:rPr lang="en-US" sz="1200" dirty="0">
                <a:solidFill>
                  <a:srgbClr val="E3E9F2"/>
                </a:solidFill>
                <a:latin typeface="Calibri" pitchFamily="34" charset="0"/>
                <a:ea typeface="Calibri" pitchFamily="34" charset="-122"/>
                <a:cs typeface="Calibri" pitchFamily="34" charset="-120"/>
              </a:rPr>
              <a:t>Continuous, hands-on campaign experience since 2013, spanning national and state-level elections across India, through to our most recent campaigns in 2024 and every cycle since.</a:t>
            </a:r>
            <a:endParaRPr lang="en-US" sz="1200" dirty="0"/>
          </a:p>
        </p:txBody>
      </p:sp>
      <p:sp>
        <p:nvSpPr>
          <p:cNvPr id="10" name="Shape 7"/>
          <p:cNvSpPr/>
          <p:nvPr/>
        </p:nvSpPr>
        <p:spPr>
          <a:xfrm>
            <a:off x="3361792" y="2105541"/>
            <a:ext cx="2633472" cy="4325112"/>
          </a:xfrm>
          <a:prstGeom prst="roundRect">
            <a:avLst>
              <a:gd name="adj" fmla="val 3472"/>
            </a:avLst>
          </a:prstGeom>
          <a:solidFill>
            <a:srgbClr val="0F1E3D"/>
          </a:solidFill>
          <a:ln w="12700">
            <a:solidFill>
              <a:srgbClr val="C7992F"/>
            </a:solidFill>
            <a:prstDash val="solid"/>
          </a:ln>
        </p:spPr>
      </p:sp>
      <p:sp>
        <p:nvSpPr>
          <p:cNvPr id="11" name="Shape 8"/>
          <p:cNvSpPr/>
          <p:nvPr/>
        </p:nvSpPr>
        <p:spPr>
          <a:xfrm>
            <a:off x="4276192" y="2342654"/>
            <a:ext cx="804672" cy="804672"/>
          </a:xfrm>
          <a:prstGeom prst="ellipse">
            <a:avLst/>
          </a:prstGeom>
          <a:solidFill>
            <a:srgbClr val="C7992F"/>
          </a:solidFill>
          <a:ln/>
        </p:spPr>
      </p:sp>
      <p:pic>
        <p:nvPicPr>
          <p:cNvPr id="12" name="Image 1" descr="preencoded.png"/>
          <p:cNvPicPr>
            <a:picLocks noChangeAspect="1"/>
          </p:cNvPicPr>
          <p:nvPr/>
        </p:nvPicPr>
        <p:blipFill>
          <a:blip r:embed="rId4"/>
          <a:stretch>
            <a:fillRect/>
          </a:stretch>
        </p:blipFill>
        <p:spPr>
          <a:xfrm>
            <a:off x="4437127" y="2503589"/>
            <a:ext cx="482803" cy="482803"/>
          </a:xfrm>
          <a:prstGeom prst="rect">
            <a:avLst/>
          </a:prstGeom>
        </p:spPr>
      </p:pic>
      <p:sp>
        <p:nvSpPr>
          <p:cNvPr id="13" name="Text 9"/>
          <p:cNvSpPr/>
          <p:nvPr/>
        </p:nvSpPr>
        <p:spPr>
          <a:xfrm>
            <a:off x="3544672" y="3261626"/>
            <a:ext cx="2267712" cy="704088"/>
          </a:xfrm>
          <a:prstGeom prst="rect">
            <a:avLst/>
          </a:prstGeom>
          <a:noFill/>
          <a:ln/>
        </p:spPr>
        <p:txBody>
          <a:bodyPr wrap="square" lIns="0" tIns="0" rIns="0" bIns="0" rtlCol="0" anchor="t"/>
          <a:lstStyle/>
          <a:p>
            <a:pPr marL="0" indent="0" algn="ctr">
              <a:buNone/>
            </a:pPr>
            <a:r>
              <a:rPr lang="en-US" sz="2800" b="1" dirty="0">
                <a:solidFill>
                  <a:srgbClr val="FFFFFF"/>
                </a:solidFill>
                <a:latin typeface="Cambria" pitchFamily="34" charset="0"/>
                <a:ea typeface="Cambria" pitchFamily="34" charset="-122"/>
                <a:cs typeface="Cambria" pitchFamily="34" charset="-120"/>
              </a:rPr>
              <a:t>50+</a:t>
            </a:r>
            <a:endParaRPr lang="en-US" sz="2800" dirty="0"/>
          </a:p>
        </p:txBody>
      </p:sp>
      <p:sp>
        <p:nvSpPr>
          <p:cNvPr id="14" name="Text 10"/>
          <p:cNvSpPr/>
          <p:nvPr/>
        </p:nvSpPr>
        <p:spPr>
          <a:xfrm>
            <a:off x="3544672" y="3906278"/>
            <a:ext cx="2267712" cy="603504"/>
          </a:xfrm>
          <a:prstGeom prst="rect">
            <a:avLst/>
          </a:prstGeom>
          <a:noFill/>
          <a:ln/>
        </p:spPr>
        <p:txBody>
          <a:bodyPr wrap="square" lIns="0" tIns="0" rIns="0" bIns="0" rtlCol="0" anchor="t"/>
          <a:lstStyle/>
          <a:p>
            <a:pPr marL="0" indent="0" algn="ctr">
              <a:lnSpc>
                <a:spcPct val="115000"/>
              </a:lnSpc>
              <a:buNone/>
            </a:pPr>
            <a:r>
              <a:rPr lang="en-US" sz="1600" b="1" dirty="0">
                <a:solidFill>
                  <a:srgbClr val="E4C878"/>
                </a:solidFill>
                <a:latin typeface="Calibri" pitchFamily="34" charset="0"/>
                <a:ea typeface="Calibri" pitchFamily="34" charset="-122"/>
                <a:cs typeface="Calibri" pitchFamily="34" charset="-120"/>
              </a:rPr>
              <a:t>ASSEMBLY ELECTION CAMPAIGNS</a:t>
            </a:r>
            <a:endParaRPr lang="en-US" sz="1600" dirty="0"/>
          </a:p>
        </p:txBody>
      </p:sp>
      <p:sp>
        <p:nvSpPr>
          <p:cNvPr id="15" name="Text 11"/>
          <p:cNvSpPr/>
          <p:nvPr/>
        </p:nvSpPr>
        <p:spPr>
          <a:xfrm>
            <a:off x="3562960" y="4647751"/>
            <a:ext cx="2231136" cy="1508760"/>
          </a:xfrm>
          <a:prstGeom prst="rect">
            <a:avLst/>
          </a:prstGeom>
          <a:noFill/>
          <a:ln/>
        </p:spPr>
        <p:txBody>
          <a:bodyPr wrap="square" lIns="0" tIns="0" rIns="0" bIns="0" rtlCol="0" anchor="t"/>
          <a:lstStyle/>
          <a:p>
            <a:pPr marL="0" indent="0" algn="ctr">
              <a:lnSpc>
                <a:spcPct val="128000"/>
              </a:lnSpc>
              <a:buNone/>
            </a:pPr>
            <a:r>
              <a:rPr lang="en-US" sz="1200" dirty="0">
                <a:solidFill>
                  <a:srgbClr val="E3E9F2"/>
                </a:solidFill>
                <a:latin typeface="Calibri" pitchFamily="34" charset="0"/>
                <a:ea typeface="Calibri" pitchFamily="34" charset="-122"/>
                <a:cs typeface="Calibri" pitchFamily="34" charset="-120"/>
              </a:rPr>
              <a:t>Assembly election campaigns worked on across multiple states, covering ground intelligence, digital campaigning, booth management, and full war room operations on the ground.</a:t>
            </a:r>
            <a:endParaRPr lang="en-US" sz="1200" dirty="0"/>
          </a:p>
        </p:txBody>
      </p:sp>
      <p:sp>
        <p:nvSpPr>
          <p:cNvPr id="16" name="Shape 12"/>
          <p:cNvSpPr/>
          <p:nvPr/>
        </p:nvSpPr>
        <p:spPr>
          <a:xfrm>
            <a:off x="6196432" y="2105541"/>
            <a:ext cx="2633472" cy="4325112"/>
          </a:xfrm>
          <a:prstGeom prst="roundRect">
            <a:avLst>
              <a:gd name="adj" fmla="val 3472"/>
            </a:avLst>
          </a:prstGeom>
          <a:solidFill>
            <a:srgbClr val="0F1E3D"/>
          </a:solidFill>
          <a:ln w="12700">
            <a:solidFill>
              <a:srgbClr val="C7992F"/>
            </a:solidFill>
            <a:prstDash val="solid"/>
          </a:ln>
        </p:spPr>
      </p:sp>
      <p:sp>
        <p:nvSpPr>
          <p:cNvPr id="17" name="Shape 13"/>
          <p:cNvSpPr/>
          <p:nvPr/>
        </p:nvSpPr>
        <p:spPr>
          <a:xfrm>
            <a:off x="7110832" y="2342654"/>
            <a:ext cx="804672" cy="804672"/>
          </a:xfrm>
          <a:prstGeom prst="ellipse">
            <a:avLst/>
          </a:prstGeom>
          <a:solidFill>
            <a:srgbClr val="C7992F"/>
          </a:solidFill>
          <a:ln/>
        </p:spPr>
      </p:sp>
      <p:pic>
        <p:nvPicPr>
          <p:cNvPr id="18" name="Image 2" descr="preencoded.png"/>
          <p:cNvPicPr>
            <a:picLocks noChangeAspect="1"/>
          </p:cNvPicPr>
          <p:nvPr/>
        </p:nvPicPr>
        <p:blipFill>
          <a:blip r:embed="rId5"/>
          <a:stretch>
            <a:fillRect/>
          </a:stretch>
        </p:blipFill>
        <p:spPr>
          <a:xfrm>
            <a:off x="7271767" y="2503589"/>
            <a:ext cx="482803" cy="482803"/>
          </a:xfrm>
          <a:prstGeom prst="rect">
            <a:avLst/>
          </a:prstGeom>
        </p:spPr>
      </p:pic>
      <p:sp>
        <p:nvSpPr>
          <p:cNvPr id="19" name="Text 14"/>
          <p:cNvSpPr/>
          <p:nvPr/>
        </p:nvSpPr>
        <p:spPr>
          <a:xfrm>
            <a:off x="6379312" y="3261626"/>
            <a:ext cx="2267712" cy="704088"/>
          </a:xfrm>
          <a:prstGeom prst="rect">
            <a:avLst/>
          </a:prstGeom>
          <a:noFill/>
          <a:ln/>
        </p:spPr>
        <p:txBody>
          <a:bodyPr wrap="square" lIns="0" tIns="0" rIns="0" bIns="0" rtlCol="0" anchor="t"/>
          <a:lstStyle/>
          <a:p>
            <a:pPr marL="0" indent="0" algn="ctr">
              <a:buNone/>
            </a:pPr>
            <a:r>
              <a:rPr lang="en-US" sz="2800" b="1" dirty="0">
                <a:solidFill>
                  <a:srgbClr val="FFFFFF"/>
                </a:solidFill>
                <a:latin typeface="Cambria" pitchFamily="34" charset="0"/>
                <a:ea typeface="Cambria" pitchFamily="34" charset="-122"/>
                <a:cs typeface="Cambria" pitchFamily="34" charset="-120"/>
              </a:rPr>
              <a:t>3</a:t>
            </a:r>
            <a:endParaRPr lang="en-US" sz="2800" dirty="0"/>
          </a:p>
        </p:txBody>
      </p:sp>
      <p:sp>
        <p:nvSpPr>
          <p:cNvPr id="20" name="Text 15"/>
          <p:cNvSpPr/>
          <p:nvPr/>
        </p:nvSpPr>
        <p:spPr>
          <a:xfrm>
            <a:off x="6379312" y="3906278"/>
            <a:ext cx="2267712" cy="603504"/>
          </a:xfrm>
          <a:prstGeom prst="rect">
            <a:avLst/>
          </a:prstGeom>
          <a:noFill/>
          <a:ln/>
        </p:spPr>
        <p:txBody>
          <a:bodyPr wrap="square" lIns="0" tIns="0" rIns="0" bIns="0" rtlCol="0" anchor="t"/>
          <a:lstStyle/>
          <a:p>
            <a:pPr marL="0" indent="0" algn="ctr">
              <a:lnSpc>
                <a:spcPct val="115000"/>
              </a:lnSpc>
              <a:buNone/>
            </a:pPr>
            <a:r>
              <a:rPr lang="en-US" sz="1600" b="1" dirty="0">
                <a:solidFill>
                  <a:srgbClr val="E4C878"/>
                </a:solidFill>
                <a:latin typeface="Calibri" pitchFamily="34" charset="0"/>
                <a:ea typeface="Calibri" pitchFamily="34" charset="-122"/>
                <a:cs typeface="Calibri" pitchFamily="34" charset="-120"/>
              </a:rPr>
              <a:t>PARLIAMENTARY ELECTION CAMPAIGNS</a:t>
            </a:r>
            <a:endParaRPr lang="en-US" sz="1600" dirty="0"/>
          </a:p>
        </p:txBody>
      </p:sp>
      <p:sp>
        <p:nvSpPr>
          <p:cNvPr id="21" name="Text 16"/>
          <p:cNvSpPr/>
          <p:nvPr/>
        </p:nvSpPr>
        <p:spPr>
          <a:xfrm>
            <a:off x="6397600" y="4647751"/>
            <a:ext cx="2231136" cy="1508760"/>
          </a:xfrm>
          <a:prstGeom prst="rect">
            <a:avLst/>
          </a:prstGeom>
          <a:noFill/>
          <a:ln/>
        </p:spPr>
        <p:txBody>
          <a:bodyPr wrap="square" lIns="0" tIns="0" rIns="0" bIns="0" rtlCol="0" anchor="t"/>
          <a:lstStyle/>
          <a:p>
            <a:pPr marL="0" indent="0" algn="ctr">
              <a:lnSpc>
                <a:spcPct val="128000"/>
              </a:lnSpc>
              <a:buNone/>
            </a:pPr>
            <a:r>
              <a:rPr lang="en-US" sz="1200" dirty="0">
                <a:solidFill>
                  <a:srgbClr val="E3E9F2"/>
                </a:solidFill>
                <a:latin typeface="Calibri" pitchFamily="34" charset="0"/>
                <a:ea typeface="Calibri" pitchFamily="34" charset="-122"/>
                <a:cs typeface="Calibri" pitchFamily="34" charset="-120"/>
              </a:rPr>
              <a:t>Lok Sabha election campaigns in 2014, 2019, and 2024 — each one building directly on the methodology and field network established in the campaign that came right before it.</a:t>
            </a:r>
            <a:endParaRPr lang="en-US" sz="1200" dirty="0"/>
          </a:p>
        </p:txBody>
      </p:sp>
      <p:sp>
        <p:nvSpPr>
          <p:cNvPr id="22" name="Shape 17"/>
          <p:cNvSpPr/>
          <p:nvPr/>
        </p:nvSpPr>
        <p:spPr>
          <a:xfrm>
            <a:off x="9031072" y="2105541"/>
            <a:ext cx="2633472" cy="4325112"/>
          </a:xfrm>
          <a:prstGeom prst="roundRect">
            <a:avLst>
              <a:gd name="adj" fmla="val 3472"/>
            </a:avLst>
          </a:prstGeom>
          <a:solidFill>
            <a:srgbClr val="0F1E3D"/>
          </a:solidFill>
          <a:ln w="12700">
            <a:solidFill>
              <a:srgbClr val="C7992F"/>
            </a:solidFill>
            <a:prstDash val="solid"/>
          </a:ln>
        </p:spPr>
      </p:sp>
      <p:sp>
        <p:nvSpPr>
          <p:cNvPr id="23" name="Shape 18"/>
          <p:cNvSpPr/>
          <p:nvPr/>
        </p:nvSpPr>
        <p:spPr>
          <a:xfrm>
            <a:off x="9945472" y="2342654"/>
            <a:ext cx="804672" cy="804672"/>
          </a:xfrm>
          <a:prstGeom prst="ellipse">
            <a:avLst/>
          </a:prstGeom>
          <a:solidFill>
            <a:srgbClr val="C7992F"/>
          </a:solidFill>
          <a:ln/>
        </p:spPr>
      </p:sp>
      <p:pic>
        <p:nvPicPr>
          <p:cNvPr id="24" name="Image 3" descr="preencoded.png"/>
          <p:cNvPicPr>
            <a:picLocks noChangeAspect="1"/>
          </p:cNvPicPr>
          <p:nvPr/>
        </p:nvPicPr>
        <p:blipFill>
          <a:blip r:embed="rId6"/>
          <a:stretch>
            <a:fillRect/>
          </a:stretch>
        </p:blipFill>
        <p:spPr>
          <a:xfrm>
            <a:off x="10106407" y="2503589"/>
            <a:ext cx="482803" cy="482803"/>
          </a:xfrm>
          <a:prstGeom prst="rect">
            <a:avLst/>
          </a:prstGeom>
        </p:spPr>
      </p:pic>
      <p:sp>
        <p:nvSpPr>
          <p:cNvPr id="25" name="Text 19"/>
          <p:cNvSpPr/>
          <p:nvPr/>
        </p:nvSpPr>
        <p:spPr>
          <a:xfrm>
            <a:off x="9213952" y="3261626"/>
            <a:ext cx="2267712" cy="704088"/>
          </a:xfrm>
          <a:prstGeom prst="rect">
            <a:avLst/>
          </a:prstGeom>
          <a:noFill/>
          <a:ln/>
        </p:spPr>
        <p:txBody>
          <a:bodyPr wrap="square" lIns="0" tIns="0" rIns="0" bIns="0" rtlCol="0" anchor="t"/>
          <a:lstStyle/>
          <a:p>
            <a:pPr marL="0" indent="0" algn="ctr">
              <a:buNone/>
            </a:pPr>
            <a:r>
              <a:rPr lang="en-US" sz="2800" b="1" dirty="0">
                <a:solidFill>
                  <a:srgbClr val="FFFFFF"/>
                </a:solidFill>
                <a:latin typeface="Cambria" pitchFamily="34" charset="0"/>
                <a:ea typeface="Cambria" pitchFamily="34" charset="-122"/>
                <a:cs typeface="Cambria" pitchFamily="34" charset="-120"/>
              </a:rPr>
              <a:t>15+</a:t>
            </a:r>
            <a:endParaRPr lang="en-US" sz="2800" dirty="0"/>
          </a:p>
        </p:txBody>
      </p:sp>
      <p:sp>
        <p:nvSpPr>
          <p:cNvPr id="26" name="Text 20"/>
          <p:cNvSpPr/>
          <p:nvPr/>
        </p:nvSpPr>
        <p:spPr>
          <a:xfrm>
            <a:off x="9213952" y="3906278"/>
            <a:ext cx="2267712" cy="603504"/>
          </a:xfrm>
          <a:prstGeom prst="rect">
            <a:avLst/>
          </a:prstGeom>
          <a:noFill/>
          <a:ln/>
        </p:spPr>
        <p:txBody>
          <a:bodyPr wrap="square" lIns="0" tIns="0" rIns="0" bIns="0" rtlCol="0" anchor="t"/>
          <a:lstStyle/>
          <a:p>
            <a:pPr marL="0" indent="0" algn="ctr">
              <a:lnSpc>
                <a:spcPct val="115000"/>
              </a:lnSpc>
              <a:buNone/>
            </a:pPr>
            <a:r>
              <a:rPr lang="en-US" sz="1600" b="1" dirty="0">
                <a:solidFill>
                  <a:srgbClr val="E4C878"/>
                </a:solidFill>
                <a:latin typeface="Calibri" pitchFamily="34" charset="0"/>
                <a:ea typeface="Calibri" pitchFamily="34" charset="-122"/>
                <a:cs typeface="Calibri" pitchFamily="34" charset="-120"/>
              </a:rPr>
              <a:t>STATES SERVED</a:t>
            </a:r>
            <a:endParaRPr lang="en-US" sz="1600" dirty="0"/>
          </a:p>
        </p:txBody>
      </p:sp>
      <p:sp>
        <p:nvSpPr>
          <p:cNvPr id="27" name="Text 21"/>
          <p:cNvSpPr/>
          <p:nvPr/>
        </p:nvSpPr>
        <p:spPr>
          <a:xfrm>
            <a:off x="9232240" y="4647751"/>
            <a:ext cx="2231136" cy="1508760"/>
          </a:xfrm>
          <a:prstGeom prst="rect">
            <a:avLst/>
          </a:prstGeom>
          <a:noFill/>
          <a:ln/>
        </p:spPr>
        <p:txBody>
          <a:bodyPr wrap="square" lIns="0" tIns="0" rIns="0" bIns="0" rtlCol="0" anchor="t"/>
          <a:lstStyle/>
          <a:p>
            <a:pPr marL="0" indent="0" algn="ctr">
              <a:lnSpc>
                <a:spcPct val="128000"/>
              </a:lnSpc>
              <a:buNone/>
            </a:pPr>
            <a:r>
              <a:rPr lang="en-US" sz="1200" dirty="0">
                <a:solidFill>
                  <a:srgbClr val="E3E9F2"/>
                </a:solidFill>
                <a:latin typeface="Calibri" pitchFamily="34" charset="0"/>
                <a:ea typeface="Calibri" pitchFamily="34" charset="-122"/>
                <a:cs typeface="Calibri" pitchFamily="34" charset="-120"/>
              </a:rPr>
              <a:t>Campaign work across more than fifteen Indian states, including Punjab, Uttar Pradesh, Karnataka, Gujarat, Maharashtra, and Bihar, spanning a genuinely wide range of political terrains.</a:t>
            </a:r>
            <a:endParaRPr lang="en-US" sz="1200" dirty="0"/>
          </a:p>
        </p:txBody>
      </p:sp>
      <p:sp>
        <p:nvSpPr>
          <p:cNvPr id="30" name="TextBox 29">
            <a:extLst>
              <a:ext uri="{FF2B5EF4-FFF2-40B4-BE49-F238E27FC236}">
                <a16:creationId xmlns:a16="http://schemas.microsoft.com/office/drawing/2014/main" id="{0E4B86B8-A569-AD0C-0212-182AEC735264}"/>
              </a:ext>
            </a:extLst>
          </p:cNvPr>
          <p:cNvSpPr txBox="1"/>
          <p:nvPr/>
        </p:nvSpPr>
        <p:spPr>
          <a:xfrm>
            <a:off x="548640" y="662848"/>
            <a:ext cx="11115904" cy="1200329"/>
          </a:xfrm>
          <a:prstGeom prst="rect">
            <a:avLst/>
          </a:prstGeom>
          <a:noFill/>
        </p:spPr>
        <p:txBody>
          <a:bodyPr wrap="square">
            <a:spAutoFit/>
          </a:bodyPr>
          <a:lstStyle/>
          <a:p>
            <a:r>
              <a:rPr lang="en-US" dirty="0">
                <a:solidFill>
                  <a:schemeClr val="bg1"/>
                </a:solidFill>
              </a:rPr>
              <a:t>Twelve years of sustained operational experience across India's electoral landscape — not isolated engagements, but a continuous track record spanning campaigns, constituencies, and states. Each number reflects demonstrated capability rather than projected potential: work executed, evaluated, and repeated across election cycles since 2013. Together, they establish the operational baseline this firm brings to every engagement.</a:t>
            </a:r>
            <a:endParaRPr lang="en-IN"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107576"/>
            <a:ext cx="10881360" cy="658368"/>
          </a:xfrm>
          <a:prstGeom prst="rect">
            <a:avLst/>
          </a:prstGeom>
          <a:noFill/>
          <a:ln/>
        </p:spPr>
        <p:txBody>
          <a:bodyPr wrap="square" lIns="0" tIns="0" rIns="0" bIns="0" rtlCol="0" anchor="t"/>
          <a:lstStyle/>
          <a:p>
            <a:pPr marL="0" indent="0" algn="ctr">
              <a:lnSpc>
                <a:spcPct val="105000"/>
              </a:lnSpc>
              <a:buNone/>
            </a:pPr>
            <a:r>
              <a:rPr lang="en-US" sz="2900" b="1" dirty="0">
                <a:solidFill>
                  <a:srgbClr val="FFFFFF"/>
                </a:solidFill>
                <a:latin typeface="Cambria" pitchFamily="34" charset="0"/>
                <a:ea typeface="Cambria" pitchFamily="34" charset="-122"/>
                <a:cs typeface="Cambria" pitchFamily="34" charset="-120"/>
              </a:rPr>
              <a:t>Operational Scale</a:t>
            </a:r>
            <a:endParaRPr lang="en-US" sz="2900" dirty="0"/>
          </a:p>
        </p:txBody>
      </p:sp>
      <p:sp>
        <p:nvSpPr>
          <p:cNvPr id="3" name="Text 1"/>
          <p:cNvSpPr/>
          <p:nvPr/>
        </p:nvSpPr>
        <p:spPr>
          <a:xfrm>
            <a:off x="548640" y="729364"/>
            <a:ext cx="11091672" cy="502920"/>
          </a:xfrm>
          <a:prstGeom prst="rect">
            <a:avLst/>
          </a:prstGeom>
          <a:noFill/>
          <a:ln/>
        </p:spPr>
        <p:txBody>
          <a:bodyPr wrap="square" lIns="0" tIns="0" rIns="0" bIns="0" rtlCol="0" anchor="t"/>
          <a:lstStyle/>
          <a:p>
            <a:pPr marL="0" indent="0">
              <a:lnSpc>
                <a:spcPct val="130000"/>
              </a:lnSpc>
              <a:buNone/>
            </a:pPr>
            <a:r>
              <a:rPr lang="en-US" dirty="0">
                <a:solidFill>
                  <a:srgbClr val="E3E9F2"/>
                </a:solidFill>
                <a:latin typeface="Calibri" pitchFamily="34" charset="0"/>
                <a:ea typeface="Calibri" pitchFamily="34" charset="-122"/>
                <a:cs typeface="Calibri" pitchFamily="34" charset="-120"/>
              </a:rPr>
              <a:t>Not tenure, but throughput — the direct voter contact, booth-level coverage, and ground workforce actually deployed across every campaign to date. Each figure reflects capacity exercised at scale, not simply claimed.</a:t>
            </a:r>
            <a:endParaRPr lang="en-US" dirty="0"/>
          </a:p>
        </p:txBody>
      </p:sp>
      <p:sp>
        <p:nvSpPr>
          <p:cNvPr id="4" name="Shape 2"/>
          <p:cNvSpPr/>
          <p:nvPr/>
        </p:nvSpPr>
        <p:spPr>
          <a:xfrm>
            <a:off x="527152" y="1737987"/>
            <a:ext cx="2633472" cy="4325112"/>
          </a:xfrm>
          <a:prstGeom prst="roundRect">
            <a:avLst>
              <a:gd name="adj" fmla="val 3472"/>
            </a:avLst>
          </a:prstGeom>
          <a:solidFill>
            <a:srgbClr val="C7992F"/>
          </a:solidFill>
          <a:ln/>
        </p:spPr>
      </p:sp>
      <p:sp>
        <p:nvSpPr>
          <p:cNvPr id="5" name="Shape 3"/>
          <p:cNvSpPr/>
          <p:nvPr/>
        </p:nvSpPr>
        <p:spPr>
          <a:xfrm>
            <a:off x="1441552" y="2109572"/>
            <a:ext cx="804672" cy="804672"/>
          </a:xfrm>
          <a:prstGeom prst="ellipse">
            <a:avLst/>
          </a:prstGeom>
          <a:solidFill>
            <a:srgbClr val="01091A"/>
          </a:solidFill>
          <a:ln/>
        </p:spPr>
      </p:sp>
      <p:pic>
        <p:nvPicPr>
          <p:cNvPr id="6" name="Image 0" descr="preencoded.png"/>
          <p:cNvPicPr>
            <a:picLocks noChangeAspect="1"/>
          </p:cNvPicPr>
          <p:nvPr/>
        </p:nvPicPr>
        <p:blipFill>
          <a:blip r:embed="rId3"/>
          <a:stretch>
            <a:fillRect/>
          </a:stretch>
        </p:blipFill>
        <p:spPr>
          <a:xfrm>
            <a:off x="1602487" y="2270507"/>
            <a:ext cx="482803" cy="482803"/>
          </a:xfrm>
          <a:prstGeom prst="rect">
            <a:avLst/>
          </a:prstGeom>
        </p:spPr>
      </p:pic>
      <p:sp>
        <p:nvSpPr>
          <p:cNvPr id="7" name="Text 4"/>
          <p:cNvSpPr/>
          <p:nvPr/>
        </p:nvSpPr>
        <p:spPr>
          <a:xfrm>
            <a:off x="710032" y="3091299"/>
            <a:ext cx="2267712" cy="704088"/>
          </a:xfrm>
          <a:prstGeom prst="rect">
            <a:avLst/>
          </a:prstGeom>
          <a:noFill/>
          <a:ln/>
        </p:spPr>
        <p:txBody>
          <a:bodyPr wrap="square" lIns="0" tIns="0" rIns="0" bIns="0" rtlCol="0" anchor="t"/>
          <a:lstStyle/>
          <a:p>
            <a:pPr marL="0" indent="0" algn="ctr">
              <a:buNone/>
            </a:pPr>
            <a:r>
              <a:rPr lang="en-US" sz="2600" b="1" dirty="0">
                <a:solidFill>
                  <a:srgbClr val="01091A"/>
                </a:solidFill>
                <a:latin typeface="Cambria" pitchFamily="34" charset="0"/>
                <a:ea typeface="Cambria" pitchFamily="34" charset="-122"/>
                <a:cs typeface="Cambria" pitchFamily="34" charset="-120"/>
              </a:rPr>
              <a:t>1 Million+</a:t>
            </a:r>
            <a:endParaRPr lang="en-US" sz="2600" dirty="0"/>
          </a:p>
        </p:txBody>
      </p:sp>
      <p:sp>
        <p:nvSpPr>
          <p:cNvPr id="8" name="Text 5"/>
          <p:cNvSpPr/>
          <p:nvPr/>
        </p:nvSpPr>
        <p:spPr>
          <a:xfrm>
            <a:off x="596647" y="3744913"/>
            <a:ext cx="2494483" cy="603504"/>
          </a:xfrm>
          <a:prstGeom prst="rect">
            <a:avLst/>
          </a:prstGeom>
          <a:noFill/>
          <a:ln/>
        </p:spPr>
        <p:txBody>
          <a:bodyPr wrap="square" lIns="0" tIns="0" rIns="0" bIns="0" rtlCol="0" anchor="t"/>
          <a:lstStyle/>
          <a:p>
            <a:pPr marL="0" indent="0" algn="ctr">
              <a:lnSpc>
                <a:spcPct val="115000"/>
              </a:lnSpc>
              <a:buNone/>
            </a:pPr>
            <a:r>
              <a:rPr lang="en-US" sz="1600" b="1" dirty="0">
                <a:solidFill>
                  <a:srgbClr val="01091A"/>
                </a:solidFill>
                <a:latin typeface="Calibri" pitchFamily="34" charset="0"/>
                <a:ea typeface="Calibri" pitchFamily="34" charset="-122"/>
                <a:cs typeface="Calibri" pitchFamily="34" charset="-120"/>
              </a:rPr>
              <a:t>VOTER INTERACTIONS</a:t>
            </a:r>
            <a:endParaRPr lang="en-US" sz="1600" dirty="0"/>
          </a:p>
        </p:txBody>
      </p:sp>
      <p:sp>
        <p:nvSpPr>
          <p:cNvPr id="9" name="Text 6"/>
          <p:cNvSpPr/>
          <p:nvPr/>
        </p:nvSpPr>
        <p:spPr>
          <a:xfrm>
            <a:off x="616763" y="4280198"/>
            <a:ext cx="2454250" cy="1508760"/>
          </a:xfrm>
          <a:prstGeom prst="rect">
            <a:avLst/>
          </a:prstGeom>
          <a:noFill/>
          <a:ln/>
        </p:spPr>
        <p:txBody>
          <a:bodyPr wrap="square" lIns="0" tIns="0" rIns="0" bIns="0" rtlCol="0" anchor="t"/>
          <a:lstStyle/>
          <a:p>
            <a:pPr marL="0" indent="0" algn="ctr">
              <a:lnSpc>
                <a:spcPct val="128000"/>
              </a:lnSpc>
              <a:buNone/>
            </a:pPr>
            <a:r>
              <a:rPr lang="en-US" sz="1200" dirty="0">
                <a:solidFill>
                  <a:srgbClr val="2A2410"/>
                </a:solidFill>
                <a:latin typeface="Calibri" pitchFamily="34" charset="0"/>
                <a:ea typeface="Calibri" pitchFamily="34" charset="-122"/>
                <a:cs typeface="Calibri" pitchFamily="34" charset="-120"/>
              </a:rPr>
              <a:t>Direct voter contacts generated through door-to-door campaigns, structured surveys, and digital outreach across every single campaign worked on to date across India.</a:t>
            </a:r>
            <a:endParaRPr lang="en-US" sz="1200" dirty="0"/>
          </a:p>
        </p:txBody>
      </p:sp>
      <p:sp>
        <p:nvSpPr>
          <p:cNvPr id="10" name="Shape 7"/>
          <p:cNvSpPr/>
          <p:nvPr/>
        </p:nvSpPr>
        <p:spPr>
          <a:xfrm>
            <a:off x="3361792" y="1737987"/>
            <a:ext cx="2633472" cy="4325112"/>
          </a:xfrm>
          <a:prstGeom prst="roundRect">
            <a:avLst>
              <a:gd name="adj" fmla="val 3472"/>
            </a:avLst>
          </a:prstGeom>
          <a:solidFill>
            <a:srgbClr val="C7992F"/>
          </a:solidFill>
          <a:ln/>
        </p:spPr>
      </p:sp>
      <p:sp>
        <p:nvSpPr>
          <p:cNvPr id="11" name="Shape 8"/>
          <p:cNvSpPr/>
          <p:nvPr/>
        </p:nvSpPr>
        <p:spPr>
          <a:xfrm>
            <a:off x="4276192" y="2109572"/>
            <a:ext cx="804672" cy="804672"/>
          </a:xfrm>
          <a:prstGeom prst="ellipse">
            <a:avLst/>
          </a:prstGeom>
          <a:solidFill>
            <a:srgbClr val="01091A"/>
          </a:solidFill>
          <a:ln/>
        </p:spPr>
      </p:sp>
      <p:pic>
        <p:nvPicPr>
          <p:cNvPr id="12" name="Image 1" descr="preencoded.png"/>
          <p:cNvPicPr>
            <a:picLocks noChangeAspect="1"/>
          </p:cNvPicPr>
          <p:nvPr/>
        </p:nvPicPr>
        <p:blipFill>
          <a:blip r:embed="rId4"/>
          <a:stretch>
            <a:fillRect/>
          </a:stretch>
        </p:blipFill>
        <p:spPr>
          <a:xfrm>
            <a:off x="4437127" y="2270507"/>
            <a:ext cx="482803" cy="482803"/>
          </a:xfrm>
          <a:prstGeom prst="rect">
            <a:avLst/>
          </a:prstGeom>
        </p:spPr>
      </p:pic>
      <p:sp>
        <p:nvSpPr>
          <p:cNvPr id="13" name="Text 9"/>
          <p:cNvSpPr/>
          <p:nvPr/>
        </p:nvSpPr>
        <p:spPr>
          <a:xfrm>
            <a:off x="3544672" y="3091299"/>
            <a:ext cx="2267712" cy="704088"/>
          </a:xfrm>
          <a:prstGeom prst="rect">
            <a:avLst/>
          </a:prstGeom>
          <a:noFill/>
          <a:ln/>
        </p:spPr>
        <p:txBody>
          <a:bodyPr wrap="square" lIns="0" tIns="0" rIns="0" bIns="0" rtlCol="0" anchor="t"/>
          <a:lstStyle/>
          <a:p>
            <a:pPr marL="0" indent="0" algn="ctr">
              <a:buNone/>
            </a:pPr>
            <a:r>
              <a:rPr lang="en-US" sz="2600" b="1" dirty="0">
                <a:solidFill>
                  <a:srgbClr val="01091A"/>
                </a:solidFill>
                <a:latin typeface="Cambria" pitchFamily="34" charset="0"/>
                <a:ea typeface="Cambria" pitchFamily="34" charset="-122"/>
                <a:cs typeface="Cambria" pitchFamily="34" charset="-120"/>
              </a:rPr>
              <a:t>5,000+</a:t>
            </a:r>
            <a:endParaRPr lang="en-US" sz="2600" dirty="0"/>
          </a:p>
        </p:txBody>
      </p:sp>
      <p:sp>
        <p:nvSpPr>
          <p:cNvPr id="14" name="Text 10"/>
          <p:cNvSpPr/>
          <p:nvPr/>
        </p:nvSpPr>
        <p:spPr>
          <a:xfrm>
            <a:off x="3431287" y="3744913"/>
            <a:ext cx="2494483" cy="603504"/>
          </a:xfrm>
          <a:prstGeom prst="rect">
            <a:avLst/>
          </a:prstGeom>
          <a:noFill/>
          <a:ln/>
        </p:spPr>
        <p:txBody>
          <a:bodyPr wrap="square" lIns="0" tIns="0" rIns="0" bIns="0" rtlCol="0" anchor="t"/>
          <a:lstStyle/>
          <a:p>
            <a:pPr marL="0" indent="0" algn="ctr">
              <a:lnSpc>
                <a:spcPct val="115000"/>
              </a:lnSpc>
              <a:buNone/>
            </a:pPr>
            <a:r>
              <a:rPr lang="en-US" sz="1600" b="1" dirty="0">
                <a:solidFill>
                  <a:srgbClr val="01091A"/>
                </a:solidFill>
                <a:latin typeface="Calibri" pitchFamily="34" charset="0"/>
                <a:ea typeface="Calibri" pitchFamily="34" charset="-122"/>
                <a:cs typeface="Calibri" pitchFamily="34" charset="-120"/>
              </a:rPr>
              <a:t>BOOTHS STUDIED</a:t>
            </a:r>
            <a:endParaRPr lang="en-US" sz="1600" dirty="0"/>
          </a:p>
        </p:txBody>
      </p:sp>
      <p:sp>
        <p:nvSpPr>
          <p:cNvPr id="15" name="Text 11"/>
          <p:cNvSpPr/>
          <p:nvPr/>
        </p:nvSpPr>
        <p:spPr>
          <a:xfrm>
            <a:off x="3451403" y="4280198"/>
            <a:ext cx="2454250" cy="1508760"/>
          </a:xfrm>
          <a:prstGeom prst="rect">
            <a:avLst/>
          </a:prstGeom>
          <a:noFill/>
          <a:ln/>
        </p:spPr>
        <p:txBody>
          <a:bodyPr wrap="square" lIns="0" tIns="0" rIns="0" bIns="0" rtlCol="0" anchor="t"/>
          <a:lstStyle/>
          <a:p>
            <a:pPr marL="0" indent="0" algn="ctr">
              <a:lnSpc>
                <a:spcPct val="128000"/>
              </a:lnSpc>
              <a:buNone/>
            </a:pPr>
            <a:r>
              <a:rPr lang="en-US" sz="1200" dirty="0">
                <a:solidFill>
                  <a:srgbClr val="2A2410"/>
                </a:solidFill>
                <a:latin typeface="Calibri" pitchFamily="34" charset="0"/>
                <a:ea typeface="Calibri" pitchFamily="34" charset="-122"/>
                <a:cs typeface="Calibri" pitchFamily="34" charset="-120"/>
              </a:rPr>
              <a:t>Individual polling booths profiled and analyzed in real detail — demographic composition, historical performance, and political inclination — for strategic planning.</a:t>
            </a:r>
            <a:endParaRPr lang="en-US" sz="1200" dirty="0"/>
          </a:p>
        </p:txBody>
      </p:sp>
      <p:sp>
        <p:nvSpPr>
          <p:cNvPr id="16" name="Shape 12"/>
          <p:cNvSpPr/>
          <p:nvPr/>
        </p:nvSpPr>
        <p:spPr>
          <a:xfrm>
            <a:off x="6196432" y="1737987"/>
            <a:ext cx="2633472" cy="4325112"/>
          </a:xfrm>
          <a:prstGeom prst="roundRect">
            <a:avLst>
              <a:gd name="adj" fmla="val 3472"/>
            </a:avLst>
          </a:prstGeom>
          <a:solidFill>
            <a:srgbClr val="C7992F"/>
          </a:solidFill>
          <a:ln/>
        </p:spPr>
      </p:sp>
      <p:sp>
        <p:nvSpPr>
          <p:cNvPr id="17" name="Shape 13"/>
          <p:cNvSpPr/>
          <p:nvPr/>
        </p:nvSpPr>
        <p:spPr>
          <a:xfrm>
            <a:off x="7110832" y="2109572"/>
            <a:ext cx="804672" cy="804672"/>
          </a:xfrm>
          <a:prstGeom prst="ellipse">
            <a:avLst/>
          </a:prstGeom>
          <a:solidFill>
            <a:srgbClr val="01091A"/>
          </a:solidFill>
          <a:ln/>
        </p:spPr>
      </p:sp>
      <p:pic>
        <p:nvPicPr>
          <p:cNvPr id="18" name="Image 2" descr="preencoded.png"/>
          <p:cNvPicPr>
            <a:picLocks noChangeAspect="1"/>
          </p:cNvPicPr>
          <p:nvPr/>
        </p:nvPicPr>
        <p:blipFill>
          <a:blip r:embed="rId3"/>
          <a:stretch>
            <a:fillRect/>
          </a:stretch>
        </p:blipFill>
        <p:spPr>
          <a:xfrm>
            <a:off x="7271767" y="2270507"/>
            <a:ext cx="482803" cy="482803"/>
          </a:xfrm>
          <a:prstGeom prst="rect">
            <a:avLst/>
          </a:prstGeom>
        </p:spPr>
      </p:pic>
      <p:sp>
        <p:nvSpPr>
          <p:cNvPr id="19" name="Text 14"/>
          <p:cNvSpPr/>
          <p:nvPr/>
        </p:nvSpPr>
        <p:spPr>
          <a:xfrm>
            <a:off x="6379312" y="3091299"/>
            <a:ext cx="2267712" cy="704088"/>
          </a:xfrm>
          <a:prstGeom prst="rect">
            <a:avLst/>
          </a:prstGeom>
          <a:noFill/>
          <a:ln/>
        </p:spPr>
        <p:txBody>
          <a:bodyPr wrap="square" lIns="0" tIns="0" rIns="0" bIns="0" rtlCol="0" anchor="t"/>
          <a:lstStyle/>
          <a:p>
            <a:pPr marL="0" indent="0" algn="ctr">
              <a:buNone/>
            </a:pPr>
            <a:r>
              <a:rPr lang="en-US" sz="2600" b="1" dirty="0">
                <a:solidFill>
                  <a:srgbClr val="01091A"/>
                </a:solidFill>
                <a:latin typeface="Cambria" pitchFamily="34" charset="0"/>
                <a:ea typeface="Cambria" pitchFamily="34" charset="-122"/>
                <a:cs typeface="Cambria" pitchFamily="34" charset="-120"/>
              </a:rPr>
              <a:t>50,000+</a:t>
            </a:r>
            <a:endParaRPr lang="en-US" sz="2600" dirty="0"/>
          </a:p>
        </p:txBody>
      </p:sp>
      <p:sp>
        <p:nvSpPr>
          <p:cNvPr id="20" name="Text 15"/>
          <p:cNvSpPr/>
          <p:nvPr/>
        </p:nvSpPr>
        <p:spPr>
          <a:xfrm>
            <a:off x="6265927" y="3744913"/>
            <a:ext cx="2494483" cy="603504"/>
          </a:xfrm>
          <a:prstGeom prst="rect">
            <a:avLst/>
          </a:prstGeom>
          <a:noFill/>
          <a:ln/>
        </p:spPr>
        <p:txBody>
          <a:bodyPr wrap="square" lIns="0" tIns="0" rIns="0" bIns="0" rtlCol="0" anchor="t"/>
          <a:lstStyle/>
          <a:p>
            <a:pPr marL="0" indent="0" algn="ctr">
              <a:lnSpc>
                <a:spcPct val="115000"/>
              </a:lnSpc>
              <a:buNone/>
            </a:pPr>
            <a:r>
              <a:rPr lang="en-US" sz="1600" b="1" dirty="0">
                <a:solidFill>
                  <a:srgbClr val="01091A"/>
                </a:solidFill>
                <a:latin typeface="Calibri" pitchFamily="34" charset="0"/>
                <a:ea typeface="Calibri" pitchFamily="34" charset="-122"/>
                <a:cs typeface="Calibri" pitchFamily="34" charset="-120"/>
              </a:rPr>
              <a:t>CADRE MEMBERS MOBILIZED</a:t>
            </a:r>
            <a:endParaRPr lang="en-US" sz="1600" dirty="0"/>
          </a:p>
        </p:txBody>
      </p:sp>
      <p:sp>
        <p:nvSpPr>
          <p:cNvPr id="21" name="Text 16"/>
          <p:cNvSpPr/>
          <p:nvPr/>
        </p:nvSpPr>
        <p:spPr>
          <a:xfrm>
            <a:off x="6286043" y="4280198"/>
            <a:ext cx="2454250" cy="1508760"/>
          </a:xfrm>
          <a:prstGeom prst="rect">
            <a:avLst/>
          </a:prstGeom>
          <a:noFill/>
          <a:ln/>
        </p:spPr>
        <p:txBody>
          <a:bodyPr wrap="square" lIns="0" tIns="0" rIns="0" bIns="0" rtlCol="0" anchor="t"/>
          <a:lstStyle/>
          <a:p>
            <a:pPr marL="0" indent="0" algn="ctr">
              <a:lnSpc>
                <a:spcPct val="128000"/>
              </a:lnSpc>
              <a:buNone/>
            </a:pPr>
            <a:r>
              <a:rPr lang="en-US" sz="1200" dirty="0">
                <a:solidFill>
                  <a:srgbClr val="2A2410"/>
                </a:solidFill>
                <a:latin typeface="Calibri" pitchFamily="34" charset="0"/>
                <a:ea typeface="Calibri" pitchFamily="34" charset="-122"/>
                <a:cs typeface="Calibri" pitchFamily="34" charset="-120"/>
              </a:rPr>
              <a:t>Party workers and volunteers activated, trained, and deployed across campaigns to date, forming the ground workforce that carries a campaign message to every household and booth.</a:t>
            </a:r>
            <a:endParaRPr lang="en-US" sz="1200" dirty="0"/>
          </a:p>
        </p:txBody>
      </p:sp>
      <p:sp>
        <p:nvSpPr>
          <p:cNvPr id="22" name="Shape 17"/>
          <p:cNvSpPr/>
          <p:nvPr/>
        </p:nvSpPr>
        <p:spPr>
          <a:xfrm>
            <a:off x="9031072" y="1737987"/>
            <a:ext cx="2633472" cy="4325112"/>
          </a:xfrm>
          <a:prstGeom prst="roundRect">
            <a:avLst>
              <a:gd name="adj" fmla="val 3472"/>
            </a:avLst>
          </a:prstGeom>
          <a:solidFill>
            <a:srgbClr val="C7992F"/>
          </a:solidFill>
          <a:ln/>
        </p:spPr>
      </p:sp>
      <p:sp>
        <p:nvSpPr>
          <p:cNvPr id="23" name="Shape 18"/>
          <p:cNvSpPr/>
          <p:nvPr/>
        </p:nvSpPr>
        <p:spPr>
          <a:xfrm>
            <a:off x="9945472" y="2109572"/>
            <a:ext cx="804672" cy="804672"/>
          </a:xfrm>
          <a:prstGeom prst="ellipse">
            <a:avLst/>
          </a:prstGeom>
          <a:solidFill>
            <a:srgbClr val="01091A"/>
          </a:solidFill>
          <a:ln/>
        </p:spPr>
      </p:sp>
      <p:pic>
        <p:nvPicPr>
          <p:cNvPr id="24" name="Image 3" descr="preencoded.png"/>
          <p:cNvPicPr>
            <a:picLocks noChangeAspect="1"/>
          </p:cNvPicPr>
          <p:nvPr/>
        </p:nvPicPr>
        <p:blipFill>
          <a:blip r:embed="rId5"/>
          <a:stretch>
            <a:fillRect/>
          </a:stretch>
        </p:blipFill>
        <p:spPr>
          <a:xfrm>
            <a:off x="10106407" y="2270507"/>
            <a:ext cx="482803" cy="482803"/>
          </a:xfrm>
          <a:prstGeom prst="rect">
            <a:avLst/>
          </a:prstGeom>
        </p:spPr>
      </p:pic>
      <p:sp>
        <p:nvSpPr>
          <p:cNvPr id="25" name="Text 19"/>
          <p:cNvSpPr/>
          <p:nvPr/>
        </p:nvSpPr>
        <p:spPr>
          <a:xfrm>
            <a:off x="9213952" y="3091299"/>
            <a:ext cx="2267712" cy="704088"/>
          </a:xfrm>
          <a:prstGeom prst="rect">
            <a:avLst/>
          </a:prstGeom>
          <a:noFill/>
          <a:ln/>
        </p:spPr>
        <p:txBody>
          <a:bodyPr wrap="square" lIns="0" tIns="0" rIns="0" bIns="0" rtlCol="0" anchor="t"/>
          <a:lstStyle/>
          <a:p>
            <a:pPr marL="0" indent="0" algn="ctr">
              <a:buNone/>
            </a:pPr>
            <a:r>
              <a:rPr lang="en-US" sz="2600" b="1" dirty="0">
                <a:solidFill>
                  <a:srgbClr val="01091A"/>
                </a:solidFill>
                <a:latin typeface="Cambria" pitchFamily="34" charset="0"/>
                <a:ea typeface="Cambria" pitchFamily="34" charset="-122"/>
                <a:cs typeface="Cambria" pitchFamily="34" charset="-120"/>
              </a:rPr>
              <a:t>100+</a:t>
            </a:r>
            <a:endParaRPr lang="en-US" sz="2600" dirty="0"/>
          </a:p>
        </p:txBody>
      </p:sp>
      <p:sp>
        <p:nvSpPr>
          <p:cNvPr id="26" name="Text 20"/>
          <p:cNvSpPr/>
          <p:nvPr/>
        </p:nvSpPr>
        <p:spPr>
          <a:xfrm>
            <a:off x="9100567" y="3744913"/>
            <a:ext cx="2494483" cy="603504"/>
          </a:xfrm>
          <a:prstGeom prst="rect">
            <a:avLst/>
          </a:prstGeom>
          <a:noFill/>
          <a:ln/>
        </p:spPr>
        <p:txBody>
          <a:bodyPr wrap="square" lIns="0" tIns="0" rIns="0" bIns="0" rtlCol="0" anchor="t"/>
          <a:lstStyle/>
          <a:p>
            <a:pPr marL="0" indent="0" algn="ctr">
              <a:lnSpc>
                <a:spcPct val="115000"/>
              </a:lnSpc>
              <a:buNone/>
            </a:pPr>
            <a:r>
              <a:rPr lang="en-US" sz="1600" b="1" dirty="0">
                <a:solidFill>
                  <a:srgbClr val="01091A"/>
                </a:solidFill>
                <a:latin typeface="Calibri" pitchFamily="34" charset="0"/>
                <a:ea typeface="Calibri" pitchFamily="34" charset="-122"/>
                <a:cs typeface="Calibri" pitchFamily="34" charset="-120"/>
              </a:rPr>
              <a:t>POLITICAL LEADERS ASSISTED</a:t>
            </a:r>
            <a:endParaRPr lang="en-US" sz="1600" dirty="0"/>
          </a:p>
        </p:txBody>
      </p:sp>
      <p:sp>
        <p:nvSpPr>
          <p:cNvPr id="27" name="Text 21"/>
          <p:cNvSpPr/>
          <p:nvPr/>
        </p:nvSpPr>
        <p:spPr>
          <a:xfrm>
            <a:off x="9120683" y="4280198"/>
            <a:ext cx="2454250" cy="1508760"/>
          </a:xfrm>
          <a:prstGeom prst="rect">
            <a:avLst/>
          </a:prstGeom>
          <a:noFill/>
          <a:ln/>
        </p:spPr>
        <p:txBody>
          <a:bodyPr wrap="square" lIns="0" tIns="0" rIns="0" bIns="0" rtlCol="0" anchor="t"/>
          <a:lstStyle/>
          <a:p>
            <a:pPr marL="0" indent="0" algn="ctr">
              <a:lnSpc>
                <a:spcPct val="128000"/>
              </a:lnSpc>
              <a:buNone/>
            </a:pPr>
            <a:r>
              <a:rPr lang="en-US" sz="1200" dirty="0">
                <a:solidFill>
                  <a:srgbClr val="2A2410"/>
                </a:solidFill>
                <a:latin typeface="Calibri" pitchFamily="34" charset="0"/>
                <a:ea typeface="Calibri" pitchFamily="34" charset="-122"/>
                <a:cs typeface="Calibri" pitchFamily="34" charset="-120"/>
              </a:rPr>
              <a:t>Political leaders and candidates supported with strategic advisory and full campaign management services across the range of engagements described in this profile.</a:t>
            </a:r>
            <a:endParaRPr lang="en-US" sz="1200" dirty="0"/>
          </a:p>
        </p:txBody>
      </p:sp>
      <p:sp>
        <p:nvSpPr>
          <p:cNvPr id="28" name="Text 22"/>
          <p:cNvSpPr/>
          <p:nvPr/>
        </p:nvSpPr>
        <p:spPr>
          <a:xfrm>
            <a:off x="548640" y="6363146"/>
            <a:ext cx="11091672" cy="365760"/>
          </a:xfrm>
          <a:prstGeom prst="rect">
            <a:avLst/>
          </a:prstGeom>
          <a:noFill/>
          <a:ln/>
        </p:spPr>
        <p:txBody>
          <a:bodyPr wrap="square" lIns="0" tIns="0" rIns="0" bIns="0" rtlCol="0" anchor="t"/>
          <a:lstStyle/>
          <a:p>
            <a:pPr marL="0" indent="0" algn="ctr">
              <a:buNone/>
            </a:pPr>
            <a:r>
              <a:rPr lang="en-US" sz="1600" i="1" dirty="0">
                <a:solidFill>
                  <a:srgbClr val="9AA5B8"/>
                </a:solidFill>
                <a:latin typeface="Calibri" pitchFamily="34" charset="0"/>
                <a:ea typeface="Calibri" pitchFamily="34" charset="-122"/>
                <a:cs typeface="Calibri" pitchFamily="34" charset="-120"/>
              </a:rPr>
              <a:t>This reach spans urban metros, semi-urban towns, and rural constituencies — built the only way it really can be: by being there.</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197222"/>
            <a:ext cx="10881360" cy="658368"/>
          </a:xfrm>
          <a:prstGeom prst="rect">
            <a:avLst/>
          </a:prstGeom>
          <a:noFill/>
          <a:ln/>
        </p:spPr>
        <p:txBody>
          <a:bodyPr wrap="square" lIns="0" tIns="0" rIns="0" bIns="0" rtlCol="0" anchor="t"/>
          <a:lstStyle/>
          <a:p>
            <a:pPr marL="0" indent="0" algn="ctr">
              <a:lnSpc>
                <a:spcPct val="105000"/>
              </a:lnSpc>
              <a:buNone/>
            </a:pPr>
            <a:r>
              <a:rPr lang="en-US" sz="2500" b="1" dirty="0">
                <a:solidFill>
                  <a:srgbClr val="FFFFFF"/>
                </a:solidFill>
                <a:latin typeface="Cambria" pitchFamily="34" charset="0"/>
                <a:ea typeface="Cambria" pitchFamily="34" charset="-122"/>
                <a:cs typeface="Cambria" pitchFamily="34" charset="-120"/>
              </a:rPr>
              <a:t>Every Election Comes Down to the Same Ground Realities</a:t>
            </a:r>
            <a:endParaRPr lang="en-US" sz="2500" dirty="0"/>
          </a:p>
        </p:txBody>
      </p:sp>
      <p:sp>
        <p:nvSpPr>
          <p:cNvPr id="3" name="Shape 1"/>
          <p:cNvSpPr/>
          <p:nvPr/>
        </p:nvSpPr>
        <p:spPr>
          <a:xfrm>
            <a:off x="548640" y="2100419"/>
            <a:ext cx="11091672" cy="2040396"/>
          </a:xfrm>
          <a:prstGeom prst="roundRect">
            <a:avLst>
              <a:gd name="adj" fmla="val 3333"/>
            </a:avLst>
          </a:prstGeom>
          <a:solidFill>
            <a:srgbClr val="0F1E3D"/>
          </a:solidFill>
          <a:ln w="12700">
            <a:solidFill>
              <a:srgbClr val="1E3358"/>
            </a:solidFill>
            <a:prstDash val="solid"/>
          </a:ln>
        </p:spPr>
      </p:sp>
      <p:sp>
        <p:nvSpPr>
          <p:cNvPr id="4" name="Shape 2"/>
          <p:cNvSpPr/>
          <p:nvPr/>
        </p:nvSpPr>
        <p:spPr>
          <a:xfrm>
            <a:off x="548640" y="2073525"/>
            <a:ext cx="1554480" cy="2040396"/>
          </a:xfrm>
          <a:prstGeom prst="rect">
            <a:avLst/>
          </a:prstGeom>
          <a:solidFill>
            <a:srgbClr val="C7992F"/>
          </a:solidFill>
          <a:ln/>
        </p:spPr>
      </p:sp>
      <p:sp>
        <p:nvSpPr>
          <p:cNvPr id="5" name="Text 3"/>
          <p:cNvSpPr/>
          <p:nvPr/>
        </p:nvSpPr>
        <p:spPr>
          <a:xfrm>
            <a:off x="548640" y="2100419"/>
            <a:ext cx="1554480" cy="2040396"/>
          </a:xfrm>
          <a:prstGeom prst="rect">
            <a:avLst/>
          </a:prstGeom>
          <a:noFill/>
          <a:ln/>
        </p:spPr>
        <p:txBody>
          <a:bodyPr wrap="square" lIns="0" tIns="0" rIns="0" bIns="0" rtlCol="0" anchor="ctr"/>
          <a:lstStyle/>
          <a:p>
            <a:pPr marL="0" indent="0" algn="ctr">
              <a:lnSpc>
                <a:spcPct val="100000"/>
              </a:lnSpc>
              <a:buNone/>
            </a:pPr>
            <a:r>
              <a:rPr lang="en-US" sz="2000" b="1" dirty="0">
                <a:solidFill>
                  <a:srgbClr val="01091A"/>
                </a:solidFill>
                <a:latin typeface="Cambria" pitchFamily="34" charset="0"/>
                <a:ea typeface="Cambria" pitchFamily="34" charset="-122"/>
                <a:cs typeface="Cambria" pitchFamily="34" charset="-120"/>
              </a:rPr>
              <a:t>2014</a:t>
            </a:r>
            <a:endParaRPr lang="en-US" sz="2000" dirty="0"/>
          </a:p>
        </p:txBody>
      </p:sp>
      <p:sp>
        <p:nvSpPr>
          <p:cNvPr id="6" name="Text 4"/>
          <p:cNvSpPr/>
          <p:nvPr/>
        </p:nvSpPr>
        <p:spPr>
          <a:xfrm>
            <a:off x="2359152" y="2117653"/>
            <a:ext cx="9025128" cy="302281"/>
          </a:xfrm>
          <a:prstGeom prst="rect">
            <a:avLst/>
          </a:prstGeom>
          <a:noFill/>
          <a:ln/>
        </p:spPr>
        <p:txBody>
          <a:bodyPr wrap="square" lIns="0" tIns="0" rIns="0" bIns="0" rtlCol="0" anchor="t"/>
          <a:lstStyle/>
          <a:p>
            <a:pPr marL="0" indent="0">
              <a:buNone/>
            </a:pPr>
            <a:r>
              <a:rPr lang="en-US" sz="1600" b="1" dirty="0">
                <a:solidFill>
                  <a:srgbClr val="E4C878"/>
                </a:solidFill>
                <a:latin typeface="Cambria" pitchFamily="34" charset="0"/>
                <a:ea typeface="Cambria" pitchFamily="34" charset="-122"/>
                <a:cs typeface="Cambria" pitchFamily="34" charset="-120"/>
              </a:rPr>
              <a:t>Lok Sabha Election — New Delhi</a:t>
            </a:r>
            <a:endParaRPr lang="en-US" sz="1600" dirty="0"/>
          </a:p>
        </p:txBody>
      </p:sp>
      <p:sp>
        <p:nvSpPr>
          <p:cNvPr id="7" name="Text 5"/>
          <p:cNvSpPr/>
          <p:nvPr/>
        </p:nvSpPr>
        <p:spPr>
          <a:xfrm>
            <a:off x="2359152" y="2645360"/>
            <a:ext cx="9025128" cy="1496291"/>
          </a:xfrm>
          <a:prstGeom prst="rect">
            <a:avLst/>
          </a:prstGeom>
          <a:noFill/>
          <a:ln/>
        </p:spPr>
        <p:txBody>
          <a:bodyPr wrap="square" lIns="0" tIns="0" rIns="0" bIns="0" rtlCol="0" anchor="t"/>
          <a:lstStyle/>
          <a:p>
            <a:pPr marL="0" indent="0">
              <a:lnSpc>
                <a:spcPct val="126000"/>
              </a:lnSpc>
              <a:buNone/>
            </a:pPr>
            <a:r>
              <a:rPr lang="en-US" sz="1400" dirty="0">
                <a:solidFill>
                  <a:srgbClr val="E3E9F2"/>
                </a:solidFill>
                <a:latin typeface="Calibri" pitchFamily="34" charset="0"/>
                <a:ea typeface="Calibri" pitchFamily="34" charset="-122"/>
                <a:cs typeface="Calibri" pitchFamily="34" charset="-120"/>
              </a:rPr>
              <a:t>The experience behind Pol-Stat India starts here: ground operations and strategic communication support for a Lok Sabha constituency in the capital, led by Ravi Kumar Singh — establishing the foundational approach to booth-level organization and volunteer mobilization that the firm still runs on today</a:t>
            </a:r>
            <a:endParaRPr lang="en-US" sz="1400" dirty="0"/>
          </a:p>
        </p:txBody>
      </p:sp>
      <p:sp>
        <p:nvSpPr>
          <p:cNvPr id="8" name="Shape 6"/>
          <p:cNvSpPr/>
          <p:nvPr/>
        </p:nvSpPr>
        <p:spPr>
          <a:xfrm>
            <a:off x="548640" y="4447374"/>
            <a:ext cx="11091672" cy="2040396"/>
          </a:xfrm>
          <a:prstGeom prst="roundRect">
            <a:avLst>
              <a:gd name="adj" fmla="val 3333"/>
            </a:avLst>
          </a:prstGeom>
          <a:solidFill>
            <a:srgbClr val="0F1E3D"/>
          </a:solidFill>
          <a:ln w="12700">
            <a:solidFill>
              <a:srgbClr val="1E3358"/>
            </a:solidFill>
            <a:prstDash val="solid"/>
          </a:ln>
        </p:spPr>
      </p:sp>
      <p:sp>
        <p:nvSpPr>
          <p:cNvPr id="9" name="Shape 7"/>
          <p:cNvSpPr/>
          <p:nvPr/>
        </p:nvSpPr>
        <p:spPr>
          <a:xfrm>
            <a:off x="548640" y="4447374"/>
            <a:ext cx="1554480" cy="2040396"/>
          </a:xfrm>
          <a:prstGeom prst="rect">
            <a:avLst/>
          </a:prstGeom>
          <a:solidFill>
            <a:srgbClr val="C7992F"/>
          </a:solidFill>
          <a:ln/>
        </p:spPr>
      </p:sp>
      <p:sp>
        <p:nvSpPr>
          <p:cNvPr id="10" name="Text 8"/>
          <p:cNvSpPr/>
          <p:nvPr/>
        </p:nvSpPr>
        <p:spPr>
          <a:xfrm>
            <a:off x="548640" y="4447374"/>
            <a:ext cx="1554480" cy="2040396"/>
          </a:xfrm>
          <a:prstGeom prst="rect">
            <a:avLst/>
          </a:prstGeom>
          <a:noFill/>
          <a:ln/>
        </p:spPr>
        <p:txBody>
          <a:bodyPr wrap="square" lIns="0" tIns="0" rIns="0" bIns="0" rtlCol="0" anchor="ctr"/>
          <a:lstStyle/>
          <a:p>
            <a:pPr marL="0" indent="0" algn="ctr">
              <a:lnSpc>
                <a:spcPct val="100000"/>
              </a:lnSpc>
              <a:buNone/>
            </a:pPr>
            <a:r>
              <a:rPr lang="en-US" sz="2000" b="1" dirty="0">
                <a:solidFill>
                  <a:srgbClr val="01091A"/>
                </a:solidFill>
                <a:latin typeface="Cambria" pitchFamily="34" charset="0"/>
                <a:ea typeface="Cambria" pitchFamily="34" charset="-122"/>
                <a:cs typeface="Cambria" pitchFamily="34" charset="-120"/>
              </a:rPr>
              <a:t>2016–17</a:t>
            </a:r>
            <a:endParaRPr lang="en-US" sz="2000" dirty="0"/>
          </a:p>
        </p:txBody>
      </p:sp>
      <p:sp>
        <p:nvSpPr>
          <p:cNvPr id="11" name="Text 9"/>
          <p:cNvSpPr/>
          <p:nvPr/>
        </p:nvSpPr>
        <p:spPr>
          <a:xfrm>
            <a:off x="2359152" y="4464608"/>
            <a:ext cx="9025128" cy="302281"/>
          </a:xfrm>
          <a:prstGeom prst="rect">
            <a:avLst/>
          </a:prstGeom>
          <a:noFill/>
          <a:ln/>
        </p:spPr>
        <p:txBody>
          <a:bodyPr wrap="square" lIns="0" tIns="0" rIns="0" bIns="0" rtlCol="0" anchor="t"/>
          <a:lstStyle/>
          <a:p>
            <a:pPr marL="0" indent="0">
              <a:buNone/>
            </a:pPr>
            <a:r>
              <a:rPr lang="en-US" sz="1600" b="1" dirty="0">
                <a:solidFill>
                  <a:srgbClr val="E4C878"/>
                </a:solidFill>
                <a:latin typeface="Cambria" pitchFamily="34" charset="0"/>
                <a:ea typeface="Cambria" pitchFamily="34" charset="-122"/>
                <a:cs typeface="Cambria" pitchFamily="34" charset="-120"/>
              </a:rPr>
              <a:t>Punjab, UP, Uttarakhand Assembly Election</a:t>
            </a:r>
            <a:endParaRPr lang="en-US" sz="1600" dirty="0"/>
          </a:p>
        </p:txBody>
      </p:sp>
      <p:sp>
        <p:nvSpPr>
          <p:cNvPr id="12" name="Text 10"/>
          <p:cNvSpPr/>
          <p:nvPr/>
        </p:nvSpPr>
        <p:spPr>
          <a:xfrm>
            <a:off x="2359152" y="4992315"/>
            <a:ext cx="9025128" cy="1496291"/>
          </a:xfrm>
          <a:prstGeom prst="rect">
            <a:avLst/>
          </a:prstGeom>
          <a:noFill/>
          <a:ln/>
        </p:spPr>
        <p:txBody>
          <a:bodyPr wrap="square" lIns="0" tIns="0" rIns="0" bIns="0" rtlCol="0" anchor="t"/>
          <a:lstStyle/>
          <a:p>
            <a:pPr marL="0" indent="0">
              <a:lnSpc>
                <a:spcPct val="126000"/>
              </a:lnSpc>
              <a:buNone/>
            </a:pPr>
            <a:r>
              <a:rPr lang="en-US" sz="1400" dirty="0">
                <a:solidFill>
                  <a:srgbClr val="E3E9F2"/>
                </a:solidFill>
                <a:latin typeface="Calibri" pitchFamily="34" charset="0"/>
                <a:ea typeface="Calibri" pitchFamily="34" charset="-122"/>
                <a:cs typeface="Calibri" pitchFamily="34" charset="-120"/>
              </a:rPr>
              <a:t>As part of the Indian Political Action Committee (I-PAC), this campaign spanned three states at once — strategy and execution across Uttar Pradesh, Punjab, and Uttarakhand, led by Ravi Kumar Singh. The work included ground research in Uttar Pradesh, a farmer-outreach campaign spanning 75 districts and roughly 2.5 crore households, and booth committee formation for the Gorakhpur region, before moving to Punjab to run the Indian National Congress campaign in the Mansa region — finalizing booth committees and driving voter outreach that reached close to 5 lakh voters within two months.</a:t>
            </a:r>
            <a:endParaRPr lang="en-US" sz="1400" dirty="0"/>
          </a:p>
        </p:txBody>
      </p:sp>
      <p:sp>
        <p:nvSpPr>
          <p:cNvPr id="20" name="TextBox 19">
            <a:extLst>
              <a:ext uri="{FF2B5EF4-FFF2-40B4-BE49-F238E27FC236}">
                <a16:creationId xmlns:a16="http://schemas.microsoft.com/office/drawing/2014/main" id="{8CD0C9AC-D88C-2B04-763A-4D22828CE933}"/>
              </a:ext>
            </a:extLst>
          </p:cNvPr>
          <p:cNvSpPr txBox="1"/>
          <p:nvPr/>
        </p:nvSpPr>
        <p:spPr>
          <a:xfrm>
            <a:off x="493059" y="758898"/>
            <a:ext cx="11165183" cy="923330"/>
          </a:xfrm>
          <a:prstGeom prst="rect">
            <a:avLst/>
          </a:prstGeom>
          <a:noFill/>
        </p:spPr>
        <p:txBody>
          <a:bodyPr wrap="square">
            <a:spAutoFit/>
          </a:bodyPr>
          <a:lstStyle/>
          <a:p>
            <a:r>
              <a:rPr lang="en-US" dirty="0">
                <a:solidFill>
                  <a:schemeClr val="bg1"/>
                </a:solidFill>
              </a:rPr>
              <a:t>Every election comes down to the same ground realities — booths, cadre, narrative, and turnout. Pol-Stat India brings more than a decade of experience to your campaign, drawn from Ravi Kumar Singh's work since 2013 across nine states and nearly every kind of election India runs — national, state, urban, rural, ruling party, and opposition alike.</a:t>
            </a:r>
            <a:endParaRPr lang="en-IN"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125505"/>
            <a:ext cx="10881360" cy="658368"/>
          </a:xfrm>
          <a:prstGeom prst="rect">
            <a:avLst/>
          </a:prstGeom>
          <a:noFill/>
          <a:ln/>
        </p:spPr>
        <p:txBody>
          <a:bodyPr wrap="square" lIns="0" tIns="0" rIns="0" bIns="0" rtlCol="0" anchor="t"/>
          <a:lstStyle/>
          <a:p>
            <a:pPr marL="0" indent="0" algn="ctr">
              <a:lnSpc>
                <a:spcPct val="105000"/>
              </a:lnSpc>
              <a:buNone/>
            </a:pPr>
            <a:r>
              <a:rPr lang="en-US" sz="2500" b="1" dirty="0">
                <a:solidFill>
                  <a:srgbClr val="FFFFFF"/>
                </a:solidFill>
                <a:latin typeface="Cambria" pitchFamily="34" charset="0"/>
                <a:ea typeface="Cambria" pitchFamily="34" charset="-122"/>
                <a:cs typeface="Cambria" pitchFamily="34" charset="-120"/>
              </a:rPr>
              <a:t>Building the Ground Game, State by State</a:t>
            </a:r>
            <a:endParaRPr lang="en-US" sz="2500" dirty="0"/>
          </a:p>
        </p:txBody>
      </p:sp>
      <p:sp>
        <p:nvSpPr>
          <p:cNvPr id="3" name="Shape 1"/>
          <p:cNvSpPr/>
          <p:nvPr/>
        </p:nvSpPr>
        <p:spPr>
          <a:xfrm>
            <a:off x="548640" y="731911"/>
            <a:ext cx="11091672" cy="1854905"/>
          </a:xfrm>
          <a:prstGeom prst="roundRect">
            <a:avLst>
              <a:gd name="adj" fmla="val 3333"/>
            </a:avLst>
          </a:prstGeom>
          <a:solidFill>
            <a:srgbClr val="0F1E3D"/>
          </a:solidFill>
          <a:ln w="12700">
            <a:solidFill>
              <a:srgbClr val="1E3358"/>
            </a:solidFill>
            <a:prstDash val="solid"/>
          </a:ln>
        </p:spPr>
      </p:sp>
      <p:sp>
        <p:nvSpPr>
          <p:cNvPr id="4" name="Shape 2"/>
          <p:cNvSpPr/>
          <p:nvPr/>
        </p:nvSpPr>
        <p:spPr>
          <a:xfrm>
            <a:off x="548640" y="731911"/>
            <a:ext cx="1554480" cy="1854905"/>
          </a:xfrm>
          <a:prstGeom prst="rect">
            <a:avLst/>
          </a:prstGeom>
          <a:solidFill>
            <a:srgbClr val="C7992F"/>
          </a:solidFill>
          <a:ln/>
        </p:spPr>
      </p:sp>
      <p:sp>
        <p:nvSpPr>
          <p:cNvPr id="5" name="Text 3"/>
          <p:cNvSpPr/>
          <p:nvPr/>
        </p:nvSpPr>
        <p:spPr>
          <a:xfrm>
            <a:off x="548640" y="731911"/>
            <a:ext cx="1554480" cy="1854905"/>
          </a:xfrm>
          <a:prstGeom prst="rect">
            <a:avLst/>
          </a:prstGeom>
          <a:noFill/>
          <a:ln/>
        </p:spPr>
        <p:txBody>
          <a:bodyPr wrap="square" lIns="0" tIns="0" rIns="0" bIns="0" rtlCol="0" anchor="ctr"/>
          <a:lstStyle/>
          <a:p>
            <a:pPr marL="0" indent="0" algn="ctr">
              <a:lnSpc>
                <a:spcPct val="100000"/>
              </a:lnSpc>
              <a:buNone/>
            </a:pPr>
            <a:r>
              <a:rPr lang="en-US" sz="2000" b="1" dirty="0">
                <a:solidFill>
                  <a:srgbClr val="01091A"/>
                </a:solidFill>
                <a:latin typeface="Cambria" pitchFamily="34" charset="0"/>
                <a:ea typeface="Cambria" pitchFamily="34" charset="-122"/>
                <a:cs typeface="Cambria" pitchFamily="34" charset="-120"/>
              </a:rPr>
              <a:t>2017</a:t>
            </a:r>
            <a:endParaRPr lang="en-US" sz="2000" dirty="0"/>
          </a:p>
        </p:txBody>
      </p:sp>
      <p:sp>
        <p:nvSpPr>
          <p:cNvPr id="6" name="Text 4"/>
          <p:cNvSpPr/>
          <p:nvPr/>
        </p:nvSpPr>
        <p:spPr>
          <a:xfrm>
            <a:off x="2359152" y="759785"/>
            <a:ext cx="9025128" cy="274801"/>
          </a:xfrm>
          <a:prstGeom prst="rect">
            <a:avLst/>
          </a:prstGeom>
          <a:noFill/>
          <a:ln/>
        </p:spPr>
        <p:txBody>
          <a:bodyPr wrap="square" lIns="0" tIns="0" rIns="0" bIns="0" rtlCol="0" anchor="t"/>
          <a:lstStyle/>
          <a:p>
            <a:pPr marL="0" indent="0">
              <a:buNone/>
            </a:pPr>
            <a:r>
              <a:rPr lang="en-US" sz="1600" b="1" dirty="0">
                <a:solidFill>
                  <a:srgbClr val="E4C878"/>
                </a:solidFill>
                <a:latin typeface="Cambria" pitchFamily="34" charset="0"/>
                <a:ea typeface="Cambria" pitchFamily="34" charset="-122"/>
                <a:cs typeface="Cambria" pitchFamily="34" charset="-120"/>
              </a:rPr>
              <a:t>Gujarat Assembly Elections</a:t>
            </a:r>
            <a:endParaRPr lang="en-US" sz="1600" dirty="0"/>
          </a:p>
        </p:txBody>
      </p:sp>
      <p:sp>
        <p:nvSpPr>
          <p:cNvPr id="7" name="Text 5"/>
          <p:cNvSpPr/>
          <p:nvPr/>
        </p:nvSpPr>
        <p:spPr>
          <a:xfrm>
            <a:off x="2359152" y="1180399"/>
            <a:ext cx="9025128" cy="1360265"/>
          </a:xfrm>
          <a:prstGeom prst="rect">
            <a:avLst/>
          </a:prstGeom>
          <a:noFill/>
          <a:ln/>
        </p:spPr>
        <p:txBody>
          <a:bodyPr wrap="square" lIns="0" tIns="0" rIns="0" bIns="0" rtlCol="0" anchor="t"/>
          <a:lstStyle/>
          <a:p>
            <a:pPr marL="0" indent="0">
              <a:lnSpc>
                <a:spcPct val="126000"/>
              </a:lnSpc>
              <a:buNone/>
            </a:pPr>
            <a:r>
              <a:rPr lang="en-US" sz="1400" dirty="0">
                <a:solidFill>
                  <a:srgbClr val="E3E9F2"/>
                </a:solidFill>
                <a:latin typeface="Calibri" pitchFamily="34" charset="0"/>
                <a:ea typeface="Calibri" pitchFamily="34" charset="-122"/>
                <a:cs typeface="Calibri" pitchFamily="34" charset="-120"/>
              </a:rPr>
              <a:t>As part of the central campaign team of the Indian Youth Congress, this campaign built a volunteer team across Ahmedabad district and ran a door-to-door effort reaching more than 10 lakh voters, led by Ravi Kumar Singh — supported by on-ground feedback, voter testimonials, and a dedicated social media volunteer network mobilizing workers for election preparedness.</a:t>
            </a:r>
            <a:endParaRPr lang="en-US" sz="1400" dirty="0"/>
          </a:p>
        </p:txBody>
      </p:sp>
      <p:sp>
        <p:nvSpPr>
          <p:cNvPr id="8" name="Shape 6"/>
          <p:cNvSpPr/>
          <p:nvPr/>
        </p:nvSpPr>
        <p:spPr>
          <a:xfrm>
            <a:off x="548640" y="2765104"/>
            <a:ext cx="11091672" cy="1854905"/>
          </a:xfrm>
          <a:prstGeom prst="roundRect">
            <a:avLst>
              <a:gd name="adj" fmla="val 3333"/>
            </a:avLst>
          </a:prstGeom>
          <a:solidFill>
            <a:srgbClr val="0F1E3D"/>
          </a:solidFill>
          <a:ln w="12700">
            <a:solidFill>
              <a:srgbClr val="1E3358"/>
            </a:solidFill>
            <a:prstDash val="solid"/>
          </a:ln>
        </p:spPr>
      </p:sp>
      <p:sp>
        <p:nvSpPr>
          <p:cNvPr id="9" name="Shape 7"/>
          <p:cNvSpPr/>
          <p:nvPr/>
        </p:nvSpPr>
        <p:spPr>
          <a:xfrm>
            <a:off x="548640" y="2765104"/>
            <a:ext cx="1554480" cy="1854905"/>
          </a:xfrm>
          <a:prstGeom prst="rect">
            <a:avLst/>
          </a:prstGeom>
          <a:solidFill>
            <a:srgbClr val="C7992F"/>
          </a:solidFill>
          <a:ln/>
        </p:spPr>
      </p:sp>
      <p:sp>
        <p:nvSpPr>
          <p:cNvPr id="10" name="Text 8"/>
          <p:cNvSpPr/>
          <p:nvPr/>
        </p:nvSpPr>
        <p:spPr>
          <a:xfrm>
            <a:off x="548640" y="2765107"/>
            <a:ext cx="1554480" cy="1854905"/>
          </a:xfrm>
          <a:prstGeom prst="rect">
            <a:avLst/>
          </a:prstGeom>
          <a:noFill/>
          <a:ln/>
        </p:spPr>
        <p:txBody>
          <a:bodyPr wrap="square" lIns="0" tIns="0" rIns="0" bIns="0" rtlCol="0" anchor="ctr"/>
          <a:lstStyle/>
          <a:p>
            <a:pPr marL="0" indent="0" algn="ctr">
              <a:lnSpc>
                <a:spcPct val="100000"/>
              </a:lnSpc>
              <a:buNone/>
            </a:pPr>
            <a:r>
              <a:rPr lang="en-US" sz="2000" b="1" dirty="0">
                <a:solidFill>
                  <a:srgbClr val="01091A"/>
                </a:solidFill>
                <a:latin typeface="Cambria" pitchFamily="34" charset="0"/>
                <a:ea typeface="Cambria" pitchFamily="34" charset="-122"/>
                <a:cs typeface="Cambria" pitchFamily="34" charset="-120"/>
              </a:rPr>
              <a:t>2018</a:t>
            </a:r>
            <a:endParaRPr lang="en-US" sz="2000" dirty="0"/>
          </a:p>
        </p:txBody>
      </p:sp>
      <p:sp>
        <p:nvSpPr>
          <p:cNvPr id="11" name="Text 9"/>
          <p:cNvSpPr/>
          <p:nvPr/>
        </p:nvSpPr>
        <p:spPr>
          <a:xfrm>
            <a:off x="2359152" y="2792978"/>
            <a:ext cx="9025128" cy="274801"/>
          </a:xfrm>
          <a:prstGeom prst="rect">
            <a:avLst/>
          </a:prstGeom>
          <a:noFill/>
          <a:ln/>
        </p:spPr>
        <p:txBody>
          <a:bodyPr wrap="square" lIns="0" tIns="0" rIns="0" bIns="0" rtlCol="0" anchor="t"/>
          <a:lstStyle/>
          <a:p>
            <a:pPr marL="0" indent="0">
              <a:buNone/>
            </a:pPr>
            <a:r>
              <a:rPr lang="en-US" sz="1600" b="1" dirty="0">
                <a:solidFill>
                  <a:srgbClr val="E4C878"/>
                </a:solidFill>
                <a:latin typeface="Cambria" pitchFamily="34" charset="0"/>
                <a:ea typeface="Cambria" pitchFamily="34" charset="-122"/>
                <a:cs typeface="Cambria" pitchFamily="34" charset="-120"/>
              </a:rPr>
              <a:t>Karnataka Assembly Elections</a:t>
            </a:r>
            <a:endParaRPr lang="en-US" sz="1600" dirty="0"/>
          </a:p>
        </p:txBody>
      </p:sp>
      <p:sp>
        <p:nvSpPr>
          <p:cNvPr id="12" name="Text 10"/>
          <p:cNvSpPr/>
          <p:nvPr/>
        </p:nvSpPr>
        <p:spPr>
          <a:xfrm>
            <a:off x="2359152" y="3213592"/>
            <a:ext cx="9025128" cy="1360265"/>
          </a:xfrm>
          <a:prstGeom prst="rect">
            <a:avLst/>
          </a:prstGeom>
          <a:noFill/>
          <a:ln/>
        </p:spPr>
        <p:txBody>
          <a:bodyPr wrap="square" lIns="0" tIns="0" rIns="0" bIns="0" rtlCol="0" anchor="t"/>
          <a:lstStyle/>
          <a:p>
            <a:pPr marL="0" indent="0">
              <a:lnSpc>
                <a:spcPct val="126000"/>
              </a:lnSpc>
              <a:buNone/>
            </a:pPr>
            <a:r>
              <a:rPr lang="en-US" sz="1400" dirty="0">
                <a:solidFill>
                  <a:srgbClr val="E3E9F2"/>
                </a:solidFill>
                <a:latin typeface="Calibri" pitchFamily="34" charset="0"/>
                <a:ea typeface="Calibri" pitchFamily="34" charset="-122"/>
                <a:cs typeface="Calibri" pitchFamily="34" charset="-120"/>
              </a:rPr>
              <a:t>Empirical research and ground surveys across Bengaluru Urban and Bengaluru Rural districts, distinguishing core voters from swing voters and mapping booths — informing door-to-door outreach, manifesto planning, and event management across multiple assembly constituencies.</a:t>
            </a:r>
            <a:endParaRPr lang="en-US" sz="1400" dirty="0"/>
          </a:p>
        </p:txBody>
      </p:sp>
      <p:sp>
        <p:nvSpPr>
          <p:cNvPr id="17" name="Shape 1"/>
          <p:cNvSpPr/>
          <p:nvPr/>
        </p:nvSpPr>
        <p:spPr>
          <a:xfrm>
            <a:off x="548640" y="4801893"/>
            <a:ext cx="11091672" cy="1854905"/>
          </a:xfrm>
          <a:prstGeom prst="roundRect">
            <a:avLst>
              <a:gd name="adj" fmla="val 3333"/>
            </a:avLst>
          </a:prstGeom>
          <a:solidFill>
            <a:srgbClr val="0F1E3D"/>
          </a:solidFill>
          <a:ln w="12700">
            <a:solidFill>
              <a:srgbClr val="1E3358"/>
            </a:solidFill>
            <a:prstDash val="solid"/>
          </a:ln>
        </p:spPr>
      </p:sp>
      <p:sp>
        <p:nvSpPr>
          <p:cNvPr id="18" name="Shape 2"/>
          <p:cNvSpPr/>
          <p:nvPr/>
        </p:nvSpPr>
        <p:spPr>
          <a:xfrm>
            <a:off x="548640" y="4801893"/>
            <a:ext cx="1554480" cy="1854905"/>
          </a:xfrm>
          <a:prstGeom prst="rect">
            <a:avLst/>
          </a:prstGeom>
          <a:solidFill>
            <a:srgbClr val="C7992F"/>
          </a:solidFill>
          <a:ln/>
        </p:spPr>
      </p:sp>
      <p:sp>
        <p:nvSpPr>
          <p:cNvPr id="19" name="Text 3"/>
          <p:cNvSpPr/>
          <p:nvPr/>
        </p:nvSpPr>
        <p:spPr>
          <a:xfrm>
            <a:off x="548640" y="4494905"/>
            <a:ext cx="1554480" cy="2468880"/>
          </a:xfrm>
          <a:prstGeom prst="rect">
            <a:avLst/>
          </a:prstGeom>
          <a:noFill/>
          <a:ln/>
        </p:spPr>
        <p:txBody>
          <a:bodyPr wrap="square" lIns="0" tIns="0" rIns="0" bIns="0" rtlCol="0" anchor="ctr"/>
          <a:lstStyle/>
          <a:p>
            <a:pPr marL="0" indent="0" algn="ctr">
              <a:lnSpc>
                <a:spcPct val="100000"/>
              </a:lnSpc>
              <a:buNone/>
            </a:pPr>
            <a:r>
              <a:rPr lang="en-US" sz="2000" b="1" dirty="0">
                <a:solidFill>
                  <a:srgbClr val="01091A"/>
                </a:solidFill>
                <a:latin typeface="Cambria" pitchFamily="34" charset="0"/>
                <a:ea typeface="Cambria" pitchFamily="34" charset="-122"/>
                <a:cs typeface="Cambria" pitchFamily="34" charset="-120"/>
              </a:rPr>
              <a:t>2018</a:t>
            </a:r>
            <a:endParaRPr lang="en-US" sz="2000" dirty="0"/>
          </a:p>
        </p:txBody>
      </p:sp>
      <p:sp>
        <p:nvSpPr>
          <p:cNvPr id="20" name="Text 4"/>
          <p:cNvSpPr/>
          <p:nvPr/>
        </p:nvSpPr>
        <p:spPr>
          <a:xfrm>
            <a:off x="2359152" y="4820802"/>
            <a:ext cx="9025128" cy="274801"/>
          </a:xfrm>
          <a:prstGeom prst="rect">
            <a:avLst/>
          </a:prstGeom>
          <a:noFill/>
          <a:ln/>
        </p:spPr>
        <p:txBody>
          <a:bodyPr wrap="square" lIns="0" tIns="0" rIns="0" bIns="0" rtlCol="0" anchor="t"/>
          <a:lstStyle/>
          <a:p>
            <a:pPr marL="0" indent="0">
              <a:buNone/>
            </a:pPr>
            <a:r>
              <a:rPr lang="en-US" sz="1600" b="1" dirty="0">
                <a:solidFill>
                  <a:srgbClr val="E4C878"/>
                </a:solidFill>
                <a:latin typeface="Cambria" pitchFamily="34" charset="0"/>
                <a:ea typeface="Cambria" pitchFamily="34" charset="-122"/>
                <a:cs typeface="Cambria" pitchFamily="34" charset="-120"/>
              </a:rPr>
              <a:t>Madhya Pradesh Assembly Elections</a:t>
            </a:r>
            <a:endParaRPr lang="en-US" sz="1600" dirty="0"/>
          </a:p>
        </p:txBody>
      </p:sp>
      <p:sp>
        <p:nvSpPr>
          <p:cNvPr id="21" name="Text 5"/>
          <p:cNvSpPr/>
          <p:nvPr/>
        </p:nvSpPr>
        <p:spPr>
          <a:xfrm>
            <a:off x="2359152" y="5250381"/>
            <a:ext cx="9025128" cy="1360265"/>
          </a:xfrm>
          <a:prstGeom prst="rect">
            <a:avLst/>
          </a:prstGeom>
          <a:noFill/>
          <a:ln/>
        </p:spPr>
        <p:txBody>
          <a:bodyPr wrap="square" lIns="0" tIns="0" rIns="0" bIns="0" rtlCol="0" anchor="t"/>
          <a:lstStyle/>
          <a:p>
            <a:pPr marL="0" indent="0">
              <a:lnSpc>
                <a:spcPct val="126000"/>
              </a:lnSpc>
              <a:buNone/>
            </a:pPr>
            <a:r>
              <a:rPr lang="en-US" sz="1400" dirty="0">
                <a:solidFill>
                  <a:srgbClr val="E3E9F2"/>
                </a:solidFill>
                <a:latin typeface="Calibri" pitchFamily="34" charset="0"/>
                <a:ea typeface="Calibri" pitchFamily="34" charset="-122"/>
                <a:cs typeface="Calibri" pitchFamily="34" charset="-120"/>
              </a:rPr>
              <a:t>Starting in June 2018, the Youth Congress campaign in Madhya Pradesh covered ground research for the youth manifesto, social media and WhatsApp execution, door-to-door outreach, and a full booth-level structure — Assembly to Sector to Booth in-charges. Volunteers and Booth Level Agents were trained on Model Code of Conduct rules, permissions, and the C-Vigil complaint app, alongside running the digital campaign and countering opposition misinformation.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0">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116540"/>
            <a:ext cx="10881360" cy="658368"/>
          </a:xfrm>
          <a:prstGeom prst="rect">
            <a:avLst/>
          </a:prstGeom>
          <a:noFill/>
          <a:ln/>
        </p:spPr>
        <p:txBody>
          <a:bodyPr wrap="square" lIns="0" tIns="0" rIns="0" bIns="0" rtlCol="0" anchor="t"/>
          <a:lstStyle/>
          <a:p>
            <a:pPr marL="0" indent="0" algn="ctr">
              <a:lnSpc>
                <a:spcPct val="105000"/>
              </a:lnSpc>
              <a:buNone/>
            </a:pPr>
            <a:r>
              <a:rPr lang="en-US" sz="2500" b="1" dirty="0">
                <a:solidFill>
                  <a:srgbClr val="FFFFFF"/>
                </a:solidFill>
                <a:latin typeface="Cambria" pitchFamily="34" charset="0"/>
                <a:ea typeface="Cambria" pitchFamily="34" charset="-122"/>
                <a:cs typeface="Cambria" pitchFamily="34" charset="-120"/>
              </a:rPr>
              <a:t>From the Ground Up, All the Way to the War Room</a:t>
            </a:r>
            <a:endParaRPr lang="en-US" sz="2500" dirty="0"/>
          </a:p>
        </p:txBody>
      </p:sp>
      <p:sp>
        <p:nvSpPr>
          <p:cNvPr id="3" name="Shape 1"/>
          <p:cNvSpPr/>
          <p:nvPr/>
        </p:nvSpPr>
        <p:spPr>
          <a:xfrm>
            <a:off x="548640" y="2793802"/>
            <a:ext cx="11091672" cy="1854905"/>
          </a:xfrm>
          <a:prstGeom prst="roundRect">
            <a:avLst>
              <a:gd name="adj" fmla="val 3333"/>
            </a:avLst>
          </a:prstGeom>
          <a:solidFill>
            <a:srgbClr val="0F1E3D"/>
          </a:solidFill>
          <a:ln w="12700">
            <a:solidFill>
              <a:srgbClr val="1E3358"/>
            </a:solidFill>
            <a:prstDash val="solid"/>
          </a:ln>
        </p:spPr>
      </p:sp>
      <p:sp>
        <p:nvSpPr>
          <p:cNvPr id="4" name="Shape 2"/>
          <p:cNvSpPr/>
          <p:nvPr/>
        </p:nvSpPr>
        <p:spPr>
          <a:xfrm>
            <a:off x="548640" y="2811734"/>
            <a:ext cx="1554480" cy="1854905"/>
          </a:xfrm>
          <a:prstGeom prst="rect">
            <a:avLst/>
          </a:prstGeom>
          <a:solidFill>
            <a:srgbClr val="C7992F"/>
          </a:solidFill>
          <a:ln/>
        </p:spPr>
      </p:sp>
      <p:sp>
        <p:nvSpPr>
          <p:cNvPr id="5" name="Text 3"/>
          <p:cNvSpPr/>
          <p:nvPr/>
        </p:nvSpPr>
        <p:spPr>
          <a:xfrm>
            <a:off x="548640" y="2641402"/>
            <a:ext cx="1554480" cy="1854905"/>
          </a:xfrm>
          <a:prstGeom prst="rect">
            <a:avLst/>
          </a:prstGeom>
          <a:noFill/>
          <a:ln/>
        </p:spPr>
        <p:txBody>
          <a:bodyPr wrap="square" lIns="0" tIns="0" rIns="0" bIns="0" rtlCol="0" anchor="ctr"/>
          <a:lstStyle/>
          <a:p>
            <a:pPr marL="0" indent="0" algn="ctr">
              <a:lnSpc>
                <a:spcPct val="100000"/>
              </a:lnSpc>
              <a:buNone/>
            </a:pPr>
            <a:r>
              <a:rPr lang="en-US" sz="2000" b="1" dirty="0">
                <a:solidFill>
                  <a:srgbClr val="01091A"/>
                </a:solidFill>
                <a:latin typeface="Cambria" pitchFamily="34" charset="0"/>
                <a:ea typeface="Cambria" pitchFamily="34" charset="-122"/>
                <a:cs typeface="Cambria" pitchFamily="34" charset="-120"/>
              </a:rPr>
              <a:t>2019</a:t>
            </a:r>
            <a:endParaRPr lang="en-US" sz="2000" dirty="0"/>
          </a:p>
        </p:txBody>
      </p:sp>
      <p:sp>
        <p:nvSpPr>
          <p:cNvPr id="6" name="Text 4"/>
          <p:cNvSpPr/>
          <p:nvPr/>
        </p:nvSpPr>
        <p:spPr>
          <a:xfrm>
            <a:off x="2359152" y="2839604"/>
            <a:ext cx="9025128" cy="274801"/>
          </a:xfrm>
          <a:prstGeom prst="rect">
            <a:avLst/>
          </a:prstGeom>
          <a:noFill/>
          <a:ln/>
        </p:spPr>
        <p:txBody>
          <a:bodyPr wrap="square" lIns="0" tIns="0" rIns="0" bIns="0" rtlCol="0" anchor="t"/>
          <a:lstStyle/>
          <a:p>
            <a:pPr marL="0" indent="0">
              <a:buNone/>
            </a:pPr>
            <a:r>
              <a:rPr lang="en-US" sz="1600" b="1" dirty="0">
                <a:solidFill>
                  <a:srgbClr val="E4C878"/>
                </a:solidFill>
                <a:latin typeface="Cambria" pitchFamily="34" charset="0"/>
                <a:ea typeface="Cambria" pitchFamily="34" charset="-122"/>
                <a:cs typeface="Cambria" pitchFamily="34" charset="-120"/>
              </a:rPr>
              <a:t>Lok Sabha Election (Maharashtra and Bihar)</a:t>
            </a:r>
            <a:endParaRPr lang="en-US" sz="1600" dirty="0"/>
          </a:p>
        </p:txBody>
      </p:sp>
      <p:sp>
        <p:nvSpPr>
          <p:cNvPr id="7" name="Text 5"/>
          <p:cNvSpPr/>
          <p:nvPr/>
        </p:nvSpPr>
        <p:spPr>
          <a:xfrm>
            <a:off x="2359152" y="3206430"/>
            <a:ext cx="9025128" cy="1360265"/>
          </a:xfrm>
          <a:prstGeom prst="rect">
            <a:avLst/>
          </a:prstGeom>
          <a:noFill/>
          <a:ln/>
        </p:spPr>
        <p:txBody>
          <a:bodyPr wrap="square" lIns="0" tIns="0" rIns="0" bIns="0" rtlCol="0" anchor="t"/>
          <a:lstStyle/>
          <a:p>
            <a:pPr marL="0" indent="0">
              <a:lnSpc>
                <a:spcPct val="126000"/>
              </a:lnSpc>
              <a:buNone/>
            </a:pPr>
            <a:r>
              <a:rPr lang="en-US" sz="1400" dirty="0">
                <a:solidFill>
                  <a:srgbClr val="E3E9F2"/>
                </a:solidFill>
                <a:latin typeface="Calibri" pitchFamily="34" charset="0"/>
                <a:ea typeface="Calibri" pitchFamily="34" charset="-122"/>
                <a:cs typeface="Calibri" pitchFamily="34" charset="-120"/>
              </a:rPr>
              <a:t>As part of the central Youth Congress campaign team for Maharashtra, this campaign connected party workers and volunteers directly with the candidate — door-to-door outreach, </a:t>
            </a:r>
            <a:r>
              <a:rPr lang="en-US" sz="1400" dirty="0" err="1">
                <a:solidFill>
                  <a:srgbClr val="E3E9F2"/>
                </a:solidFill>
                <a:latin typeface="Calibri" pitchFamily="34" charset="0"/>
                <a:ea typeface="Calibri" pitchFamily="34" charset="-122"/>
                <a:cs typeface="Calibri" pitchFamily="34" charset="-120"/>
              </a:rPr>
              <a:t>padyatras</a:t>
            </a:r>
            <a:r>
              <a:rPr lang="en-US" sz="1400" dirty="0">
                <a:solidFill>
                  <a:srgbClr val="E3E9F2"/>
                </a:solidFill>
                <a:latin typeface="Calibri" pitchFamily="34" charset="0"/>
                <a:ea typeface="Calibri" pitchFamily="34" charset="-122"/>
                <a:cs typeface="Calibri" pitchFamily="34" charset="-120"/>
              </a:rPr>
              <a:t>, and bike rallies with a strong youth focus, alongside social media strategy across Facebook, Instagram and Twitter, dedicated WhatsApp groups per assembly segment, a door-to-door NYAY campaign, and booth committee formation, led throughout by Ravi Kumar Singh. After Phase 4, the operation moved to Bihar for the final phase — door-to-door campaigning and organizing public meetings. </a:t>
            </a:r>
            <a:endParaRPr lang="en-US" sz="1400" dirty="0"/>
          </a:p>
        </p:txBody>
      </p:sp>
      <p:sp>
        <p:nvSpPr>
          <p:cNvPr id="8" name="Shape 6"/>
          <p:cNvSpPr/>
          <p:nvPr/>
        </p:nvSpPr>
        <p:spPr>
          <a:xfrm>
            <a:off x="548640" y="4862853"/>
            <a:ext cx="11091672" cy="1854905"/>
          </a:xfrm>
          <a:prstGeom prst="roundRect">
            <a:avLst>
              <a:gd name="adj" fmla="val 3333"/>
            </a:avLst>
          </a:prstGeom>
          <a:solidFill>
            <a:srgbClr val="0F1E3D"/>
          </a:solidFill>
          <a:ln w="12700">
            <a:solidFill>
              <a:srgbClr val="1E3358"/>
            </a:solidFill>
            <a:prstDash val="solid"/>
          </a:ln>
        </p:spPr>
      </p:sp>
      <p:sp>
        <p:nvSpPr>
          <p:cNvPr id="9" name="Shape 7"/>
          <p:cNvSpPr/>
          <p:nvPr/>
        </p:nvSpPr>
        <p:spPr>
          <a:xfrm>
            <a:off x="548640" y="4862853"/>
            <a:ext cx="1554480" cy="1854905"/>
          </a:xfrm>
          <a:prstGeom prst="rect">
            <a:avLst/>
          </a:prstGeom>
          <a:solidFill>
            <a:srgbClr val="C7992F"/>
          </a:solidFill>
          <a:ln/>
        </p:spPr>
      </p:sp>
      <p:sp>
        <p:nvSpPr>
          <p:cNvPr id="10" name="Text 8"/>
          <p:cNvSpPr/>
          <p:nvPr/>
        </p:nvSpPr>
        <p:spPr>
          <a:xfrm>
            <a:off x="548640" y="4862853"/>
            <a:ext cx="1554480" cy="1854905"/>
          </a:xfrm>
          <a:prstGeom prst="rect">
            <a:avLst/>
          </a:prstGeom>
          <a:noFill/>
          <a:ln/>
        </p:spPr>
        <p:txBody>
          <a:bodyPr wrap="square" lIns="0" tIns="0" rIns="0" bIns="0" rtlCol="0" anchor="ctr"/>
          <a:lstStyle/>
          <a:p>
            <a:pPr marL="0" indent="0" algn="ctr">
              <a:lnSpc>
                <a:spcPct val="100000"/>
              </a:lnSpc>
              <a:buNone/>
            </a:pPr>
            <a:r>
              <a:rPr lang="en-US" sz="2000" b="1" dirty="0">
                <a:solidFill>
                  <a:srgbClr val="01091A"/>
                </a:solidFill>
                <a:latin typeface="Cambria" pitchFamily="34" charset="0"/>
                <a:ea typeface="Cambria" pitchFamily="34" charset="-122"/>
                <a:cs typeface="Cambria" pitchFamily="34" charset="-120"/>
              </a:rPr>
              <a:t>2020</a:t>
            </a:r>
            <a:endParaRPr lang="en-US" sz="2000" dirty="0"/>
          </a:p>
        </p:txBody>
      </p:sp>
      <p:sp>
        <p:nvSpPr>
          <p:cNvPr id="11" name="Text 9"/>
          <p:cNvSpPr/>
          <p:nvPr/>
        </p:nvSpPr>
        <p:spPr>
          <a:xfrm>
            <a:off x="2359152" y="4881762"/>
            <a:ext cx="9025128" cy="274801"/>
          </a:xfrm>
          <a:prstGeom prst="rect">
            <a:avLst/>
          </a:prstGeom>
          <a:noFill/>
          <a:ln/>
        </p:spPr>
        <p:txBody>
          <a:bodyPr wrap="square" lIns="0" tIns="0" rIns="0" bIns="0" rtlCol="0" anchor="t"/>
          <a:lstStyle/>
          <a:p>
            <a:pPr marL="0" indent="0">
              <a:buNone/>
            </a:pPr>
            <a:r>
              <a:rPr lang="en-US" sz="1600" b="1" dirty="0">
                <a:solidFill>
                  <a:srgbClr val="E4C878"/>
                </a:solidFill>
                <a:latin typeface="Cambria" pitchFamily="34" charset="0"/>
                <a:ea typeface="Cambria" pitchFamily="34" charset="-122"/>
                <a:cs typeface="Cambria" pitchFamily="34" charset="-120"/>
              </a:rPr>
              <a:t>Bihar Election</a:t>
            </a:r>
            <a:endParaRPr lang="en-US" sz="1600" dirty="0"/>
          </a:p>
        </p:txBody>
      </p:sp>
      <p:sp>
        <p:nvSpPr>
          <p:cNvPr id="12" name="Text 10"/>
          <p:cNvSpPr/>
          <p:nvPr/>
        </p:nvSpPr>
        <p:spPr>
          <a:xfrm>
            <a:off x="2359152" y="5311341"/>
            <a:ext cx="9025128" cy="1360265"/>
          </a:xfrm>
          <a:prstGeom prst="rect">
            <a:avLst/>
          </a:prstGeom>
          <a:noFill/>
          <a:ln/>
        </p:spPr>
        <p:txBody>
          <a:bodyPr wrap="square" lIns="0" tIns="0" rIns="0" bIns="0" rtlCol="0" anchor="t"/>
          <a:lstStyle/>
          <a:p>
            <a:pPr marL="0" indent="0">
              <a:lnSpc>
                <a:spcPct val="126000"/>
              </a:lnSpc>
              <a:buNone/>
            </a:pPr>
            <a:r>
              <a:rPr lang="en-US" sz="1400" dirty="0">
                <a:solidFill>
                  <a:srgbClr val="E3E9F2"/>
                </a:solidFill>
                <a:latin typeface="Calibri" pitchFamily="34" charset="0"/>
                <a:ea typeface="Calibri" pitchFamily="34" charset="-122"/>
                <a:cs typeface="Calibri" pitchFamily="34" charset="-120"/>
              </a:rPr>
              <a:t>Managing multiple individual client campaigns during the Bihar election cycle — for each client, starting with a full booth survey (ground intelligence, voter sentiment, booth-wise issues), then identifying booth-level workers and influencers, connecting them directly with the candidate, and building a volunteer network around each campaign.</a:t>
            </a:r>
            <a:endParaRPr lang="en-US" sz="1400" dirty="0"/>
          </a:p>
        </p:txBody>
      </p:sp>
      <p:sp>
        <p:nvSpPr>
          <p:cNvPr id="13" name="Shape 6"/>
          <p:cNvSpPr/>
          <p:nvPr/>
        </p:nvSpPr>
        <p:spPr>
          <a:xfrm>
            <a:off x="548640" y="703230"/>
            <a:ext cx="11091672" cy="1854905"/>
          </a:xfrm>
          <a:prstGeom prst="roundRect">
            <a:avLst>
              <a:gd name="adj" fmla="val 3333"/>
            </a:avLst>
          </a:prstGeom>
          <a:solidFill>
            <a:srgbClr val="0F1E3D"/>
          </a:solidFill>
          <a:ln w="12700">
            <a:solidFill>
              <a:srgbClr val="1E3358"/>
            </a:solidFill>
            <a:prstDash val="solid"/>
          </a:ln>
        </p:spPr>
      </p:sp>
      <p:sp>
        <p:nvSpPr>
          <p:cNvPr id="14" name="Shape 7"/>
          <p:cNvSpPr/>
          <p:nvPr/>
        </p:nvSpPr>
        <p:spPr>
          <a:xfrm>
            <a:off x="548640" y="703230"/>
            <a:ext cx="1554480" cy="1854905"/>
          </a:xfrm>
          <a:prstGeom prst="rect">
            <a:avLst/>
          </a:prstGeom>
          <a:solidFill>
            <a:srgbClr val="C7992F"/>
          </a:solidFill>
          <a:ln/>
        </p:spPr>
      </p:sp>
      <p:sp>
        <p:nvSpPr>
          <p:cNvPr id="15" name="Text 8"/>
          <p:cNvSpPr/>
          <p:nvPr/>
        </p:nvSpPr>
        <p:spPr>
          <a:xfrm>
            <a:off x="548640" y="703230"/>
            <a:ext cx="1554480" cy="1854905"/>
          </a:xfrm>
          <a:prstGeom prst="rect">
            <a:avLst/>
          </a:prstGeom>
          <a:noFill/>
          <a:ln/>
        </p:spPr>
        <p:txBody>
          <a:bodyPr wrap="square" lIns="0" tIns="0" rIns="0" bIns="0" rtlCol="0" anchor="ctr"/>
          <a:lstStyle/>
          <a:p>
            <a:pPr marL="0" indent="0" algn="ctr">
              <a:lnSpc>
                <a:spcPct val="100000"/>
              </a:lnSpc>
              <a:buNone/>
            </a:pPr>
            <a:r>
              <a:rPr lang="en-US" sz="2000" b="1" dirty="0">
                <a:solidFill>
                  <a:srgbClr val="01091A"/>
                </a:solidFill>
                <a:latin typeface="Cambria" pitchFamily="34" charset="0"/>
                <a:ea typeface="Cambria" pitchFamily="34" charset="-122"/>
                <a:cs typeface="Cambria" pitchFamily="34" charset="-120"/>
              </a:rPr>
              <a:t>2018</a:t>
            </a:r>
            <a:endParaRPr lang="en-US" sz="2000" dirty="0"/>
          </a:p>
        </p:txBody>
      </p:sp>
      <p:sp>
        <p:nvSpPr>
          <p:cNvPr id="16" name="Text 9"/>
          <p:cNvSpPr/>
          <p:nvPr/>
        </p:nvSpPr>
        <p:spPr>
          <a:xfrm>
            <a:off x="2359152" y="713174"/>
            <a:ext cx="9025128" cy="274801"/>
          </a:xfrm>
          <a:prstGeom prst="rect">
            <a:avLst/>
          </a:prstGeom>
          <a:noFill/>
          <a:ln/>
        </p:spPr>
        <p:txBody>
          <a:bodyPr wrap="square" lIns="0" tIns="0" rIns="0" bIns="0" rtlCol="0" anchor="t"/>
          <a:lstStyle/>
          <a:p>
            <a:pPr marL="0" indent="0">
              <a:buNone/>
            </a:pPr>
            <a:r>
              <a:rPr lang="en-US" sz="1600" b="1" dirty="0">
                <a:solidFill>
                  <a:srgbClr val="E4C878"/>
                </a:solidFill>
                <a:latin typeface="Cambria" pitchFamily="34" charset="0"/>
                <a:ea typeface="Cambria" pitchFamily="34" charset="-122"/>
                <a:cs typeface="Cambria" pitchFamily="34" charset="-120"/>
              </a:rPr>
              <a:t>Maharashtra Youth Registration Drive</a:t>
            </a:r>
            <a:endParaRPr lang="en-US" sz="1600" dirty="0"/>
          </a:p>
        </p:txBody>
      </p:sp>
      <p:sp>
        <p:nvSpPr>
          <p:cNvPr id="17" name="Text 10"/>
          <p:cNvSpPr/>
          <p:nvPr/>
        </p:nvSpPr>
        <p:spPr>
          <a:xfrm>
            <a:off x="2359152" y="1151718"/>
            <a:ext cx="9025128" cy="1360265"/>
          </a:xfrm>
          <a:prstGeom prst="rect">
            <a:avLst/>
          </a:prstGeom>
          <a:noFill/>
          <a:ln/>
        </p:spPr>
        <p:txBody>
          <a:bodyPr wrap="square" lIns="0" tIns="0" rIns="0" bIns="0" rtlCol="0" anchor="t"/>
          <a:lstStyle/>
          <a:p>
            <a:pPr marL="0" indent="0">
              <a:lnSpc>
                <a:spcPct val="126000"/>
              </a:lnSpc>
              <a:buNone/>
            </a:pPr>
            <a:r>
              <a:rPr lang="en-US" sz="1400" dirty="0">
                <a:solidFill>
                  <a:srgbClr val="E3E9F2"/>
                </a:solidFill>
                <a:latin typeface="Calibri" pitchFamily="34" charset="0"/>
                <a:ea typeface="Calibri" pitchFamily="34" charset="-122"/>
                <a:cs typeface="Calibri" pitchFamily="34" charset="-120"/>
              </a:rPr>
              <a:t>Ahead of the 2019 general election, the Chalo Panchayat / Chalo Ward outreach campaign for Youth Congress enrolled roughly 5 lakh volunteers in Maharashtra and 2.5 lakh in Mumbai through the Yuva Shakti / Kisan Shakti Card initiative — alongside organizing the wider volunteer network under one centralized communication channel.</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1">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98610"/>
            <a:ext cx="10881360" cy="658368"/>
          </a:xfrm>
          <a:prstGeom prst="rect">
            <a:avLst/>
          </a:prstGeom>
          <a:noFill/>
          <a:ln/>
        </p:spPr>
        <p:txBody>
          <a:bodyPr wrap="square" lIns="0" tIns="0" rIns="0" bIns="0" rtlCol="0" anchor="t"/>
          <a:lstStyle/>
          <a:p>
            <a:pPr marL="0" indent="0" algn="ctr">
              <a:lnSpc>
                <a:spcPct val="105000"/>
              </a:lnSpc>
              <a:buNone/>
            </a:pPr>
            <a:r>
              <a:rPr lang="en-US" sz="2500" b="1" dirty="0">
                <a:solidFill>
                  <a:srgbClr val="FFFFFF"/>
                </a:solidFill>
                <a:latin typeface="Cambria" pitchFamily="34" charset="0"/>
                <a:ea typeface="Cambria" pitchFamily="34" charset="-122"/>
                <a:cs typeface="Cambria" pitchFamily="34" charset="-120"/>
              </a:rPr>
              <a:t>A Decade Later — Still on the Ground</a:t>
            </a:r>
            <a:endParaRPr lang="en-US" sz="2500" dirty="0"/>
          </a:p>
        </p:txBody>
      </p:sp>
      <p:sp>
        <p:nvSpPr>
          <p:cNvPr id="3" name="Shape 1"/>
          <p:cNvSpPr/>
          <p:nvPr/>
        </p:nvSpPr>
        <p:spPr>
          <a:xfrm>
            <a:off x="548640" y="709597"/>
            <a:ext cx="11091672" cy="1626108"/>
          </a:xfrm>
          <a:prstGeom prst="roundRect">
            <a:avLst>
              <a:gd name="adj" fmla="val 5567"/>
            </a:avLst>
          </a:prstGeom>
          <a:solidFill>
            <a:srgbClr val="0F1E3D"/>
          </a:solidFill>
          <a:ln w="12700">
            <a:solidFill>
              <a:srgbClr val="1E3358"/>
            </a:solidFill>
            <a:prstDash val="solid"/>
          </a:ln>
        </p:spPr>
      </p:sp>
      <p:sp>
        <p:nvSpPr>
          <p:cNvPr id="4" name="Shape 2"/>
          <p:cNvSpPr/>
          <p:nvPr/>
        </p:nvSpPr>
        <p:spPr>
          <a:xfrm>
            <a:off x="548640" y="709597"/>
            <a:ext cx="1554480" cy="1626108"/>
          </a:xfrm>
          <a:prstGeom prst="rect">
            <a:avLst/>
          </a:prstGeom>
          <a:solidFill>
            <a:srgbClr val="C7992F"/>
          </a:solidFill>
          <a:ln/>
        </p:spPr>
      </p:sp>
      <p:sp>
        <p:nvSpPr>
          <p:cNvPr id="5" name="Text 3"/>
          <p:cNvSpPr/>
          <p:nvPr/>
        </p:nvSpPr>
        <p:spPr>
          <a:xfrm>
            <a:off x="548640" y="709597"/>
            <a:ext cx="1554480" cy="1626108"/>
          </a:xfrm>
          <a:prstGeom prst="rect">
            <a:avLst/>
          </a:prstGeom>
          <a:noFill/>
          <a:ln/>
        </p:spPr>
        <p:txBody>
          <a:bodyPr wrap="square" lIns="0" tIns="0" rIns="0" bIns="0" rtlCol="0" anchor="ctr"/>
          <a:lstStyle/>
          <a:p>
            <a:pPr marL="0" indent="0" algn="ctr">
              <a:lnSpc>
                <a:spcPct val="100000"/>
              </a:lnSpc>
              <a:buNone/>
            </a:pPr>
            <a:r>
              <a:rPr lang="en-US" sz="2000" b="1" dirty="0">
                <a:solidFill>
                  <a:srgbClr val="01091A"/>
                </a:solidFill>
                <a:latin typeface="Cambria" pitchFamily="34" charset="0"/>
                <a:ea typeface="Cambria" pitchFamily="34" charset="-122"/>
                <a:cs typeface="Cambria" pitchFamily="34" charset="-120"/>
              </a:rPr>
              <a:t>2021–22</a:t>
            </a:r>
            <a:endParaRPr lang="en-US" sz="2000" dirty="0"/>
          </a:p>
        </p:txBody>
      </p:sp>
      <p:sp>
        <p:nvSpPr>
          <p:cNvPr id="6" name="Text 4"/>
          <p:cNvSpPr/>
          <p:nvPr/>
        </p:nvSpPr>
        <p:spPr>
          <a:xfrm>
            <a:off x="2359152" y="722909"/>
            <a:ext cx="9025128" cy="402336"/>
          </a:xfrm>
          <a:prstGeom prst="rect">
            <a:avLst/>
          </a:prstGeom>
          <a:noFill/>
          <a:ln/>
        </p:spPr>
        <p:txBody>
          <a:bodyPr wrap="square" lIns="0" tIns="0" rIns="0" bIns="0" rtlCol="0" anchor="t"/>
          <a:lstStyle/>
          <a:p>
            <a:pPr marL="0" indent="0">
              <a:buNone/>
            </a:pPr>
            <a:r>
              <a:rPr lang="en-US" sz="1600" b="1" dirty="0">
                <a:solidFill>
                  <a:srgbClr val="E4C878"/>
                </a:solidFill>
                <a:latin typeface="Cambria" pitchFamily="34" charset="0"/>
                <a:ea typeface="Cambria" pitchFamily="34" charset="-122"/>
                <a:cs typeface="Cambria" pitchFamily="34" charset="-120"/>
              </a:rPr>
              <a:t>Punjab Assembly Election</a:t>
            </a:r>
            <a:endParaRPr lang="en-US" sz="1600" dirty="0"/>
          </a:p>
        </p:txBody>
      </p:sp>
      <p:sp>
        <p:nvSpPr>
          <p:cNvPr id="7" name="Text 5"/>
          <p:cNvSpPr/>
          <p:nvPr/>
        </p:nvSpPr>
        <p:spPr>
          <a:xfrm>
            <a:off x="2359152" y="1272868"/>
            <a:ext cx="9070848" cy="901903"/>
          </a:xfrm>
          <a:prstGeom prst="rect">
            <a:avLst/>
          </a:prstGeom>
          <a:noFill/>
          <a:ln/>
        </p:spPr>
        <p:txBody>
          <a:bodyPr wrap="square" lIns="0" tIns="0" rIns="0" bIns="0" rtlCol="0" anchor="t"/>
          <a:lstStyle/>
          <a:p>
            <a:pPr marL="0" indent="0">
              <a:lnSpc>
                <a:spcPct val="126000"/>
              </a:lnSpc>
              <a:buNone/>
            </a:pPr>
            <a:r>
              <a:rPr lang="en-US" sz="1400" dirty="0">
                <a:solidFill>
                  <a:srgbClr val="E3E9F2"/>
                </a:solidFill>
                <a:latin typeface="Calibri" pitchFamily="34" charset="0"/>
                <a:ea typeface="Calibri" pitchFamily="34" charset="-122"/>
                <a:cs typeface="Calibri" pitchFamily="34" charset="-120"/>
              </a:rPr>
              <a:t>This engagement ran multiple assembly campaigns across Punjab, with a core team of 100 and thousands of ground volunteers mobilized, led by Ravi Kumar Singh — delivering full-spectrum campaign management spanning ground campaign, digital campaign, booth management, war room management, event planning and execution, and outdoor branding.</a:t>
            </a:r>
            <a:endParaRPr lang="en-US" sz="1400" dirty="0"/>
          </a:p>
        </p:txBody>
      </p:sp>
      <p:sp>
        <p:nvSpPr>
          <p:cNvPr id="8" name="Shape 6"/>
          <p:cNvSpPr/>
          <p:nvPr/>
        </p:nvSpPr>
        <p:spPr>
          <a:xfrm>
            <a:off x="338328" y="2661972"/>
            <a:ext cx="11091672" cy="1626108"/>
          </a:xfrm>
          <a:prstGeom prst="roundRect">
            <a:avLst>
              <a:gd name="adj" fmla="val 5567"/>
            </a:avLst>
          </a:prstGeom>
          <a:solidFill>
            <a:srgbClr val="0F1E3D"/>
          </a:solidFill>
          <a:ln w="12700">
            <a:solidFill>
              <a:srgbClr val="1E3358"/>
            </a:solidFill>
            <a:prstDash val="solid"/>
          </a:ln>
        </p:spPr>
      </p:sp>
      <p:sp>
        <p:nvSpPr>
          <p:cNvPr id="9" name="Shape 7"/>
          <p:cNvSpPr/>
          <p:nvPr/>
        </p:nvSpPr>
        <p:spPr>
          <a:xfrm>
            <a:off x="548640" y="2648660"/>
            <a:ext cx="1554480" cy="1626108"/>
          </a:xfrm>
          <a:prstGeom prst="rect">
            <a:avLst/>
          </a:prstGeom>
          <a:solidFill>
            <a:srgbClr val="C7992F"/>
          </a:solidFill>
          <a:ln/>
        </p:spPr>
      </p:sp>
      <p:sp>
        <p:nvSpPr>
          <p:cNvPr id="10" name="Text 8"/>
          <p:cNvSpPr/>
          <p:nvPr/>
        </p:nvSpPr>
        <p:spPr>
          <a:xfrm>
            <a:off x="548640" y="2648664"/>
            <a:ext cx="1554480" cy="1626108"/>
          </a:xfrm>
          <a:prstGeom prst="rect">
            <a:avLst/>
          </a:prstGeom>
          <a:noFill/>
          <a:ln/>
        </p:spPr>
        <p:txBody>
          <a:bodyPr wrap="square" lIns="0" tIns="0" rIns="0" bIns="0" rtlCol="0" anchor="ctr"/>
          <a:lstStyle/>
          <a:p>
            <a:pPr marL="0" indent="0" algn="ctr">
              <a:lnSpc>
                <a:spcPct val="100000"/>
              </a:lnSpc>
              <a:buNone/>
            </a:pPr>
            <a:r>
              <a:rPr lang="en-US" sz="2000" b="1" dirty="0">
                <a:solidFill>
                  <a:srgbClr val="01091A"/>
                </a:solidFill>
                <a:latin typeface="Cambria" pitchFamily="34" charset="0"/>
                <a:ea typeface="Cambria" pitchFamily="34" charset="-122"/>
                <a:cs typeface="Cambria" pitchFamily="34" charset="-120"/>
              </a:rPr>
              <a:t>2023</a:t>
            </a:r>
            <a:endParaRPr lang="en-US" sz="2000" dirty="0"/>
          </a:p>
        </p:txBody>
      </p:sp>
      <p:sp>
        <p:nvSpPr>
          <p:cNvPr id="11" name="Text 9"/>
          <p:cNvSpPr/>
          <p:nvPr/>
        </p:nvSpPr>
        <p:spPr>
          <a:xfrm>
            <a:off x="2359152" y="2679902"/>
            <a:ext cx="9025128" cy="402336"/>
          </a:xfrm>
          <a:prstGeom prst="rect">
            <a:avLst/>
          </a:prstGeom>
          <a:noFill/>
          <a:ln/>
        </p:spPr>
        <p:txBody>
          <a:bodyPr wrap="square" lIns="0" tIns="0" rIns="0" bIns="0" rtlCol="0" anchor="t"/>
          <a:lstStyle/>
          <a:p>
            <a:pPr marL="0" indent="0">
              <a:buNone/>
            </a:pPr>
            <a:r>
              <a:rPr lang="en-US" sz="1600" b="1" dirty="0">
                <a:solidFill>
                  <a:srgbClr val="E4C878"/>
                </a:solidFill>
                <a:latin typeface="Cambria" pitchFamily="34" charset="0"/>
                <a:ea typeface="Cambria" pitchFamily="34" charset="-122"/>
                <a:cs typeface="Cambria" pitchFamily="34" charset="-120"/>
              </a:rPr>
              <a:t>Madhya Pradesh Assembly Election</a:t>
            </a:r>
            <a:endParaRPr lang="en-US" sz="1600" dirty="0"/>
          </a:p>
        </p:txBody>
      </p:sp>
      <p:sp>
        <p:nvSpPr>
          <p:cNvPr id="12" name="Text 10"/>
          <p:cNvSpPr/>
          <p:nvPr/>
        </p:nvSpPr>
        <p:spPr>
          <a:xfrm>
            <a:off x="2359152" y="3131246"/>
            <a:ext cx="9025128" cy="901903"/>
          </a:xfrm>
          <a:prstGeom prst="rect">
            <a:avLst/>
          </a:prstGeom>
          <a:noFill/>
          <a:ln/>
        </p:spPr>
        <p:txBody>
          <a:bodyPr wrap="square" lIns="0" tIns="0" rIns="0" bIns="0" rtlCol="0" anchor="t"/>
          <a:lstStyle/>
          <a:p>
            <a:pPr marL="0" indent="0">
              <a:lnSpc>
                <a:spcPct val="126000"/>
              </a:lnSpc>
              <a:buNone/>
            </a:pPr>
            <a:r>
              <a:rPr lang="en-US" sz="1400" dirty="0">
                <a:solidFill>
                  <a:srgbClr val="E3E9F2"/>
                </a:solidFill>
                <a:latin typeface="Calibri" pitchFamily="34" charset="0"/>
                <a:ea typeface="Calibri" pitchFamily="34" charset="-122"/>
                <a:cs typeface="Calibri" pitchFamily="34" charset="-120"/>
              </a:rPr>
              <a:t>A return engagement across multiple assembly constituencies in Madhya Pradesh, building on the relationships and constituency knowledge carried forward from the 2018 campaign in the state — again delivering full-spectrum campaign management spanning ground campaign, digital campaign, booth management, war room management, event planning and execution, and outdoor branding.</a:t>
            </a:r>
            <a:endParaRPr lang="en-US" sz="1400" dirty="0"/>
          </a:p>
        </p:txBody>
      </p:sp>
      <p:sp>
        <p:nvSpPr>
          <p:cNvPr id="13" name="Shape 11"/>
          <p:cNvSpPr/>
          <p:nvPr/>
        </p:nvSpPr>
        <p:spPr>
          <a:xfrm>
            <a:off x="548640" y="4587726"/>
            <a:ext cx="11091672" cy="1626108"/>
          </a:xfrm>
          <a:prstGeom prst="roundRect">
            <a:avLst>
              <a:gd name="adj" fmla="val 5567"/>
            </a:avLst>
          </a:prstGeom>
          <a:solidFill>
            <a:srgbClr val="0F1E3D"/>
          </a:solidFill>
          <a:ln w="12700">
            <a:solidFill>
              <a:srgbClr val="1E3358"/>
            </a:solidFill>
            <a:prstDash val="solid"/>
          </a:ln>
        </p:spPr>
      </p:sp>
      <p:sp>
        <p:nvSpPr>
          <p:cNvPr id="14" name="Shape 12"/>
          <p:cNvSpPr/>
          <p:nvPr/>
        </p:nvSpPr>
        <p:spPr>
          <a:xfrm>
            <a:off x="548640" y="4587726"/>
            <a:ext cx="1554480" cy="1626108"/>
          </a:xfrm>
          <a:prstGeom prst="rect">
            <a:avLst/>
          </a:prstGeom>
          <a:solidFill>
            <a:srgbClr val="C7992F"/>
          </a:solidFill>
          <a:ln/>
        </p:spPr>
      </p:sp>
      <p:sp>
        <p:nvSpPr>
          <p:cNvPr id="15" name="Text 13"/>
          <p:cNvSpPr/>
          <p:nvPr/>
        </p:nvSpPr>
        <p:spPr>
          <a:xfrm>
            <a:off x="548640" y="4587726"/>
            <a:ext cx="1554480" cy="1626108"/>
          </a:xfrm>
          <a:prstGeom prst="rect">
            <a:avLst/>
          </a:prstGeom>
          <a:noFill/>
          <a:ln/>
        </p:spPr>
        <p:txBody>
          <a:bodyPr wrap="square" lIns="0" tIns="0" rIns="0" bIns="0" rtlCol="0" anchor="ctr"/>
          <a:lstStyle/>
          <a:p>
            <a:pPr marL="0" indent="0" algn="ctr">
              <a:lnSpc>
                <a:spcPct val="100000"/>
              </a:lnSpc>
              <a:buNone/>
            </a:pPr>
            <a:r>
              <a:rPr lang="en-US" sz="2000" b="1" dirty="0">
                <a:solidFill>
                  <a:srgbClr val="01091A"/>
                </a:solidFill>
                <a:latin typeface="Cambria" pitchFamily="34" charset="0"/>
                <a:ea typeface="Cambria" pitchFamily="34" charset="-122"/>
                <a:cs typeface="Cambria" pitchFamily="34" charset="-120"/>
              </a:rPr>
              <a:t>2024</a:t>
            </a:r>
            <a:endParaRPr lang="en-US" sz="2000" dirty="0"/>
          </a:p>
        </p:txBody>
      </p:sp>
      <p:sp>
        <p:nvSpPr>
          <p:cNvPr id="16" name="Text 14"/>
          <p:cNvSpPr/>
          <p:nvPr/>
        </p:nvSpPr>
        <p:spPr>
          <a:xfrm>
            <a:off x="2359152" y="4645863"/>
            <a:ext cx="9025128" cy="402336"/>
          </a:xfrm>
          <a:prstGeom prst="rect">
            <a:avLst/>
          </a:prstGeom>
          <a:noFill/>
          <a:ln/>
        </p:spPr>
        <p:txBody>
          <a:bodyPr wrap="square" lIns="0" tIns="0" rIns="0" bIns="0" rtlCol="0" anchor="t"/>
          <a:lstStyle/>
          <a:p>
            <a:pPr marL="0" indent="0">
              <a:buNone/>
            </a:pPr>
            <a:r>
              <a:rPr lang="en-US" sz="1600" b="1" dirty="0">
                <a:solidFill>
                  <a:srgbClr val="E4C878"/>
                </a:solidFill>
                <a:latin typeface="Cambria" pitchFamily="34" charset="0"/>
                <a:ea typeface="Cambria" pitchFamily="34" charset="-122"/>
                <a:cs typeface="Cambria" pitchFamily="34" charset="-120"/>
              </a:rPr>
              <a:t>Lok Sabha Election (Madhya Pradesh and Punjab)</a:t>
            </a:r>
            <a:endParaRPr lang="en-US" sz="1600" dirty="0"/>
          </a:p>
        </p:txBody>
      </p:sp>
      <p:sp>
        <p:nvSpPr>
          <p:cNvPr id="17" name="Text 15"/>
          <p:cNvSpPr/>
          <p:nvPr/>
        </p:nvSpPr>
        <p:spPr>
          <a:xfrm>
            <a:off x="2359151" y="5142032"/>
            <a:ext cx="9025129" cy="901903"/>
          </a:xfrm>
          <a:prstGeom prst="rect">
            <a:avLst/>
          </a:prstGeom>
          <a:noFill/>
          <a:ln/>
        </p:spPr>
        <p:txBody>
          <a:bodyPr wrap="square" lIns="0" tIns="0" rIns="0" bIns="0" rtlCol="0" anchor="t"/>
          <a:lstStyle/>
          <a:p>
            <a:pPr marL="0" indent="0">
              <a:lnSpc>
                <a:spcPct val="126000"/>
              </a:lnSpc>
              <a:buNone/>
            </a:pPr>
            <a:r>
              <a:rPr lang="en-US" sz="1400" dirty="0">
                <a:solidFill>
                  <a:srgbClr val="E3E9F2"/>
                </a:solidFill>
                <a:latin typeface="Calibri" pitchFamily="34" charset="0"/>
                <a:ea typeface="Calibri" pitchFamily="34" charset="-122"/>
                <a:cs typeface="Calibri" pitchFamily="34" charset="-120"/>
              </a:rPr>
              <a:t>The most recent national election engagement — coordinated campaign operations across multiple assembly constituencies in both Madhya Pradesh and Punjab during the general election, marking the third Parliamentary campaign this experience has carried.</a:t>
            </a:r>
            <a:endParaRPr lang="en-US" sz="1400" dirty="0"/>
          </a:p>
        </p:txBody>
      </p:sp>
      <p:sp>
        <p:nvSpPr>
          <p:cNvPr id="18" name="Text 16"/>
          <p:cNvSpPr/>
          <p:nvPr/>
        </p:nvSpPr>
        <p:spPr>
          <a:xfrm>
            <a:off x="548640" y="6420079"/>
            <a:ext cx="11091672" cy="330347"/>
          </a:xfrm>
          <a:prstGeom prst="rect">
            <a:avLst/>
          </a:prstGeom>
          <a:noFill/>
          <a:ln/>
        </p:spPr>
        <p:txBody>
          <a:bodyPr wrap="square" lIns="0" tIns="0" rIns="0" bIns="0" rtlCol="0" anchor="t"/>
          <a:lstStyle/>
          <a:p>
            <a:pPr marL="0" indent="0" algn="ctr">
              <a:lnSpc>
                <a:spcPct val="120000"/>
              </a:lnSpc>
              <a:buNone/>
            </a:pPr>
            <a:r>
              <a:rPr lang="en-US" sz="1400" b="1" i="1" dirty="0">
                <a:solidFill>
                  <a:srgbClr val="C7992F"/>
                </a:solidFill>
                <a:latin typeface="Calibri" pitchFamily="34" charset="0"/>
                <a:ea typeface="Calibri" pitchFamily="34" charset="-122"/>
                <a:cs typeface="Calibri" pitchFamily="34" charset="-120"/>
              </a:rPr>
              <a:t>A decade of elections, across states, across every kind of campaign — there's no corner of Indian politics we haven't already worked in</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2">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44822"/>
            <a:ext cx="10881360" cy="658368"/>
          </a:xfrm>
          <a:prstGeom prst="rect">
            <a:avLst/>
          </a:prstGeom>
          <a:noFill/>
          <a:ln/>
        </p:spPr>
        <p:txBody>
          <a:bodyPr wrap="square" lIns="0" tIns="0" rIns="0" bIns="0" rtlCol="0" anchor="t"/>
          <a:lstStyle/>
          <a:p>
            <a:pPr marL="0" indent="0" algn="ctr">
              <a:lnSpc>
                <a:spcPct val="105000"/>
              </a:lnSpc>
              <a:buNone/>
            </a:pPr>
            <a:r>
              <a:rPr lang="en-US" sz="2900" b="1" dirty="0">
                <a:solidFill>
                  <a:srgbClr val="FFFFFF"/>
                </a:solidFill>
                <a:latin typeface="Cambria" pitchFamily="34" charset="0"/>
                <a:ea typeface="Cambria" pitchFamily="34" charset="-122"/>
                <a:cs typeface="Cambria" pitchFamily="34" charset="-120"/>
              </a:rPr>
              <a:t>Election Management Services</a:t>
            </a:r>
            <a:endParaRPr lang="en-US" sz="2900" dirty="0"/>
          </a:p>
        </p:txBody>
      </p:sp>
      <p:sp>
        <p:nvSpPr>
          <p:cNvPr id="3" name="Text 1"/>
          <p:cNvSpPr/>
          <p:nvPr/>
        </p:nvSpPr>
        <p:spPr>
          <a:xfrm>
            <a:off x="548640" y="684902"/>
            <a:ext cx="11091672" cy="502920"/>
          </a:xfrm>
          <a:prstGeom prst="rect">
            <a:avLst/>
          </a:prstGeom>
          <a:noFill/>
          <a:ln/>
        </p:spPr>
        <p:txBody>
          <a:bodyPr wrap="square" lIns="0" tIns="0" rIns="0" bIns="0" rtlCol="0" anchor="t"/>
          <a:lstStyle/>
          <a:p>
            <a:pPr marL="0" indent="0" algn="ctr">
              <a:lnSpc>
                <a:spcPct val="125000"/>
              </a:lnSpc>
              <a:buNone/>
            </a:pPr>
            <a:r>
              <a:rPr lang="en-US" sz="1400" dirty="0">
                <a:solidFill>
                  <a:srgbClr val="E3E9F2"/>
                </a:solidFill>
                <a:latin typeface="Calibri" pitchFamily="34" charset="0"/>
                <a:ea typeface="Calibri" pitchFamily="34" charset="-122"/>
                <a:cs typeface="Calibri" pitchFamily="34" charset="-120"/>
              </a:rPr>
              <a:t>A complete campaign management offering across nine services, covering everything from the first constituency survey to election-day execution.</a:t>
            </a:r>
            <a:endParaRPr lang="en-US" sz="1400" dirty="0"/>
          </a:p>
        </p:txBody>
      </p:sp>
      <p:sp>
        <p:nvSpPr>
          <p:cNvPr id="4" name="Shape 2"/>
          <p:cNvSpPr/>
          <p:nvPr/>
        </p:nvSpPr>
        <p:spPr>
          <a:xfrm>
            <a:off x="545440" y="1191407"/>
            <a:ext cx="3566160" cy="1691640"/>
          </a:xfrm>
          <a:prstGeom prst="roundRect">
            <a:avLst>
              <a:gd name="adj" fmla="val 4865"/>
            </a:avLst>
          </a:prstGeom>
          <a:solidFill>
            <a:srgbClr val="0F1E3D"/>
          </a:solidFill>
          <a:ln/>
          <a:effectLst>
            <a:outerShdw blurRad="127000" dist="25400" dir="5400000" algn="bl" rotWithShape="0">
              <a:srgbClr val="000000">
                <a:alpha val="30000"/>
              </a:srgbClr>
            </a:outerShdw>
          </a:effectLst>
        </p:spPr>
      </p:sp>
      <p:sp>
        <p:nvSpPr>
          <p:cNvPr id="5" name="Shape 3"/>
          <p:cNvSpPr/>
          <p:nvPr/>
        </p:nvSpPr>
        <p:spPr>
          <a:xfrm>
            <a:off x="545440" y="1191407"/>
            <a:ext cx="3566160" cy="45720"/>
          </a:xfrm>
          <a:prstGeom prst="rect">
            <a:avLst/>
          </a:prstGeom>
          <a:solidFill>
            <a:srgbClr val="C7992F"/>
          </a:solidFill>
          <a:ln/>
        </p:spPr>
      </p:sp>
      <p:sp>
        <p:nvSpPr>
          <p:cNvPr id="6" name="Shape 4"/>
          <p:cNvSpPr/>
          <p:nvPr/>
        </p:nvSpPr>
        <p:spPr>
          <a:xfrm>
            <a:off x="728320" y="1374287"/>
            <a:ext cx="457200" cy="457200"/>
          </a:xfrm>
          <a:prstGeom prst="ellipse">
            <a:avLst/>
          </a:prstGeom>
          <a:solidFill>
            <a:srgbClr val="C7992F"/>
          </a:solidFill>
          <a:ln/>
        </p:spPr>
      </p:sp>
      <p:pic>
        <p:nvPicPr>
          <p:cNvPr id="7" name="Image 0" descr="preencoded.png"/>
          <p:cNvPicPr>
            <a:picLocks noChangeAspect="1"/>
          </p:cNvPicPr>
          <p:nvPr/>
        </p:nvPicPr>
        <p:blipFill>
          <a:blip r:embed="rId3">
            <a:biLevel thresh="75000"/>
          </a:blip>
          <a:stretch>
            <a:fillRect/>
          </a:stretch>
        </p:blipFill>
        <p:spPr>
          <a:xfrm>
            <a:off x="838048" y="1484015"/>
            <a:ext cx="237744" cy="237744"/>
          </a:xfrm>
          <a:prstGeom prst="rect">
            <a:avLst/>
          </a:prstGeom>
        </p:spPr>
      </p:pic>
      <p:sp>
        <p:nvSpPr>
          <p:cNvPr id="9" name="Text 6"/>
          <p:cNvSpPr/>
          <p:nvPr/>
        </p:nvSpPr>
        <p:spPr>
          <a:xfrm>
            <a:off x="1393675" y="1402972"/>
            <a:ext cx="2644959" cy="502920"/>
          </a:xfrm>
          <a:prstGeom prst="rect">
            <a:avLst/>
          </a:prstGeom>
          <a:noFill/>
          <a:ln/>
        </p:spPr>
        <p:txBody>
          <a:bodyPr wrap="square" lIns="0" tIns="0" rIns="0" bIns="0" rtlCol="0" anchor="t"/>
          <a:lstStyle/>
          <a:p>
            <a:pPr marL="0" indent="0" algn="r">
              <a:lnSpc>
                <a:spcPct val="108000"/>
              </a:lnSpc>
              <a:buNone/>
            </a:pPr>
            <a:r>
              <a:rPr lang="en-US" sz="1200" b="1" dirty="0">
                <a:solidFill>
                  <a:srgbClr val="FFFFFF"/>
                </a:solidFill>
                <a:latin typeface="Cambria" pitchFamily="34" charset="0"/>
                <a:ea typeface="Cambria" pitchFamily="34" charset="-122"/>
                <a:cs typeface="Cambria" pitchFamily="34" charset="-120"/>
              </a:rPr>
              <a:t>Ground Intelligence, Survey and Analysis</a:t>
            </a:r>
            <a:endParaRPr lang="en-US" sz="1200" dirty="0"/>
          </a:p>
        </p:txBody>
      </p:sp>
      <p:sp>
        <p:nvSpPr>
          <p:cNvPr id="10" name="Text 7"/>
          <p:cNvSpPr/>
          <p:nvPr/>
        </p:nvSpPr>
        <p:spPr>
          <a:xfrm>
            <a:off x="728320" y="1986572"/>
            <a:ext cx="3200400" cy="732777"/>
          </a:xfrm>
          <a:prstGeom prst="rect">
            <a:avLst/>
          </a:prstGeom>
          <a:noFill/>
          <a:ln/>
        </p:spPr>
        <p:txBody>
          <a:bodyPr wrap="square" lIns="0" tIns="0" rIns="0" bIns="0" rtlCol="0" anchor="t"/>
          <a:lstStyle/>
          <a:p>
            <a:pPr marL="0" indent="0" algn="ctr">
              <a:lnSpc>
                <a:spcPct val="118000"/>
              </a:lnSpc>
              <a:buNone/>
            </a:pPr>
            <a:r>
              <a:rPr lang="en-US" sz="1200" dirty="0">
                <a:solidFill>
                  <a:schemeClr val="bg1"/>
                </a:solidFill>
                <a:latin typeface="Calibri" pitchFamily="34" charset="0"/>
                <a:ea typeface="Calibri" pitchFamily="34" charset="-122"/>
                <a:cs typeface="Calibri" pitchFamily="34" charset="-120"/>
              </a:rPr>
              <a:t>Booth-level research and local issue tracking that form the evidence base for every campaign decision that follows.</a:t>
            </a:r>
            <a:endParaRPr lang="en-US" sz="1200" dirty="0">
              <a:solidFill>
                <a:schemeClr val="bg1"/>
              </a:solidFill>
            </a:endParaRPr>
          </a:p>
        </p:txBody>
      </p:sp>
      <p:sp>
        <p:nvSpPr>
          <p:cNvPr id="11" name="Shape 8"/>
          <p:cNvSpPr/>
          <p:nvPr/>
        </p:nvSpPr>
        <p:spPr>
          <a:xfrm>
            <a:off x="4312768" y="1191407"/>
            <a:ext cx="3566160" cy="1691640"/>
          </a:xfrm>
          <a:prstGeom prst="roundRect">
            <a:avLst>
              <a:gd name="adj" fmla="val 4865"/>
            </a:avLst>
          </a:prstGeom>
          <a:solidFill>
            <a:srgbClr val="0F1E3D"/>
          </a:solidFill>
          <a:ln/>
          <a:effectLst>
            <a:outerShdw blurRad="127000" dist="25400" dir="5400000" algn="bl" rotWithShape="0">
              <a:srgbClr val="000000">
                <a:alpha val="30000"/>
              </a:srgbClr>
            </a:outerShdw>
          </a:effectLst>
        </p:spPr>
      </p:sp>
      <p:sp>
        <p:nvSpPr>
          <p:cNvPr id="12" name="Shape 9"/>
          <p:cNvSpPr/>
          <p:nvPr/>
        </p:nvSpPr>
        <p:spPr>
          <a:xfrm>
            <a:off x="4312768" y="1191407"/>
            <a:ext cx="3566160" cy="45720"/>
          </a:xfrm>
          <a:prstGeom prst="rect">
            <a:avLst/>
          </a:prstGeom>
          <a:solidFill>
            <a:srgbClr val="C7992F"/>
          </a:solidFill>
          <a:ln/>
        </p:spPr>
      </p:sp>
      <p:sp>
        <p:nvSpPr>
          <p:cNvPr id="13" name="Shape 10"/>
          <p:cNvSpPr/>
          <p:nvPr/>
        </p:nvSpPr>
        <p:spPr>
          <a:xfrm>
            <a:off x="4495648" y="1374287"/>
            <a:ext cx="457200" cy="457200"/>
          </a:xfrm>
          <a:prstGeom prst="ellipse">
            <a:avLst/>
          </a:prstGeom>
          <a:solidFill>
            <a:srgbClr val="C7992F"/>
          </a:solidFill>
          <a:ln/>
        </p:spPr>
      </p:sp>
      <p:pic>
        <p:nvPicPr>
          <p:cNvPr id="14" name="Image 1" descr="preencoded.png"/>
          <p:cNvPicPr>
            <a:picLocks noChangeAspect="1"/>
          </p:cNvPicPr>
          <p:nvPr/>
        </p:nvPicPr>
        <p:blipFill>
          <a:blip r:embed="rId4">
            <a:biLevel thresh="75000"/>
          </a:blip>
          <a:stretch>
            <a:fillRect/>
          </a:stretch>
        </p:blipFill>
        <p:spPr>
          <a:xfrm>
            <a:off x="4605376" y="1484015"/>
            <a:ext cx="237744" cy="237744"/>
          </a:xfrm>
          <a:prstGeom prst="rect">
            <a:avLst/>
          </a:prstGeom>
        </p:spPr>
      </p:pic>
      <p:sp>
        <p:nvSpPr>
          <p:cNvPr id="16" name="Text 12"/>
          <p:cNvSpPr/>
          <p:nvPr/>
        </p:nvSpPr>
        <p:spPr>
          <a:xfrm>
            <a:off x="5161003" y="1474692"/>
            <a:ext cx="2644959" cy="502920"/>
          </a:xfrm>
          <a:prstGeom prst="rect">
            <a:avLst/>
          </a:prstGeom>
          <a:noFill/>
          <a:ln/>
        </p:spPr>
        <p:txBody>
          <a:bodyPr wrap="square" lIns="0" tIns="0" rIns="0" bIns="0" rtlCol="0" anchor="t"/>
          <a:lstStyle/>
          <a:p>
            <a:pPr marL="0" indent="0" algn="r">
              <a:lnSpc>
                <a:spcPct val="108000"/>
              </a:lnSpc>
              <a:buNone/>
            </a:pPr>
            <a:r>
              <a:rPr lang="en-US" sz="1200" b="1" dirty="0">
                <a:solidFill>
                  <a:srgbClr val="FFFFFF"/>
                </a:solidFill>
                <a:latin typeface="Cambria" pitchFamily="34" charset="0"/>
                <a:ea typeface="Cambria" pitchFamily="34" charset="-122"/>
                <a:cs typeface="Cambria" pitchFamily="34" charset="-120"/>
              </a:rPr>
              <a:t>Digital &amp; Social Media Management</a:t>
            </a:r>
            <a:endParaRPr lang="en-US" sz="1200" dirty="0"/>
          </a:p>
        </p:txBody>
      </p:sp>
      <p:sp>
        <p:nvSpPr>
          <p:cNvPr id="17" name="Text 13"/>
          <p:cNvSpPr/>
          <p:nvPr/>
        </p:nvSpPr>
        <p:spPr>
          <a:xfrm>
            <a:off x="4495648" y="2015262"/>
            <a:ext cx="3200400" cy="731520"/>
          </a:xfrm>
          <a:prstGeom prst="rect">
            <a:avLst/>
          </a:prstGeom>
          <a:noFill/>
          <a:ln/>
        </p:spPr>
        <p:txBody>
          <a:bodyPr wrap="square" lIns="0" tIns="0" rIns="0" bIns="0" rtlCol="0" anchor="t"/>
          <a:lstStyle/>
          <a:p>
            <a:pPr marL="0" indent="0" algn="ctr">
              <a:lnSpc>
                <a:spcPct val="118000"/>
              </a:lnSpc>
              <a:buNone/>
            </a:pPr>
            <a:r>
              <a:rPr lang="en-US" sz="1200" dirty="0">
                <a:solidFill>
                  <a:srgbClr val="E3E9F2"/>
                </a:solidFill>
                <a:latin typeface="Calibri" pitchFamily="34" charset="0"/>
                <a:ea typeface="Calibri" pitchFamily="34" charset="-122"/>
                <a:cs typeface="Calibri" pitchFamily="34" charset="-120"/>
              </a:rPr>
              <a:t>Practical, hands-on execution across advertising, content, and every major platform — Facebook, Instagram, X, WhatsApp, YouTube, and LinkedIn — run as one coordinated operation.</a:t>
            </a:r>
            <a:endParaRPr lang="en-US" sz="1200" dirty="0"/>
          </a:p>
        </p:txBody>
      </p:sp>
      <p:sp>
        <p:nvSpPr>
          <p:cNvPr id="18" name="Shape 14"/>
          <p:cNvSpPr/>
          <p:nvPr/>
        </p:nvSpPr>
        <p:spPr>
          <a:xfrm>
            <a:off x="8080096" y="1191407"/>
            <a:ext cx="3566160" cy="1691640"/>
          </a:xfrm>
          <a:prstGeom prst="roundRect">
            <a:avLst>
              <a:gd name="adj" fmla="val 4865"/>
            </a:avLst>
          </a:prstGeom>
          <a:solidFill>
            <a:srgbClr val="0F1E3D"/>
          </a:solidFill>
          <a:ln/>
          <a:effectLst>
            <a:outerShdw blurRad="127000" dist="25400" dir="5400000" algn="bl" rotWithShape="0">
              <a:srgbClr val="000000">
                <a:alpha val="30000"/>
              </a:srgbClr>
            </a:outerShdw>
          </a:effectLst>
        </p:spPr>
      </p:sp>
      <p:sp>
        <p:nvSpPr>
          <p:cNvPr id="19" name="Shape 15"/>
          <p:cNvSpPr/>
          <p:nvPr/>
        </p:nvSpPr>
        <p:spPr>
          <a:xfrm>
            <a:off x="8080096" y="1191407"/>
            <a:ext cx="3566160" cy="45720"/>
          </a:xfrm>
          <a:prstGeom prst="rect">
            <a:avLst/>
          </a:prstGeom>
          <a:solidFill>
            <a:srgbClr val="C7992F"/>
          </a:solidFill>
          <a:ln/>
        </p:spPr>
      </p:sp>
      <p:sp>
        <p:nvSpPr>
          <p:cNvPr id="20" name="Shape 16"/>
          <p:cNvSpPr/>
          <p:nvPr/>
        </p:nvSpPr>
        <p:spPr>
          <a:xfrm>
            <a:off x="8262976" y="1374287"/>
            <a:ext cx="457200" cy="457200"/>
          </a:xfrm>
          <a:prstGeom prst="ellipse">
            <a:avLst/>
          </a:prstGeom>
          <a:solidFill>
            <a:srgbClr val="C7992F"/>
          </a:solidFill>
          <a:ln/>
        </p:spPr>
      </p:sp>
      <p:pic>
        <p:nvPicPr>
          <p:cNvPr id="21" name="Image 2" descr="preencoded.png"/>
          <p:cNvPicPr>
            <a:picLocks noChangeAspect="1"/>
          </p:cNvPicPr>
          <p:nvPr/>
        </p:nvPicPr>
        <p:blipFill>
          <a:blip r:embed="rId5">
            <a:biLevel thresh="75000"/>
          </a:blip>
          <a:stretch>
            <a:fillRect/>
          </a:stretch>
        </p:blipFill>
        <p:spPr>
          <a:xfrm>
            <a:off x="8372704" y="1484015"/>
            <a:ext cx="237744" cy="237744"/>
          </a:xfrm>
          <a:prstGeom prst="rect">
            <a:avLst/>
          </a:prstGeom>
        </p:spPr>
      </p:pic>
      <p:sp>
        <p:nvSpPr>
          <p:cNvPr id="23" name="Text 18"/>
          <p:cNvSpPr/>
          <p:nvPr/>
        </p:nvSpPr>
        <p:spPr>
          <a:xfrm>
            <a:off x="8928331" y="1474692"/>
            <a:ext cx="2644959" cy="502920"/>
          </a:xfrm>
          <a:prstGeom prst="rect">
            <a:avLst/>
          </a:prstGeom>
          <a:noFill/>
          <a:ln/>
        </p:spPr>
        <p:txBody>
          <a:bodyPr wrap="square" lIns="0" tIns="0" rIns="0" bIns="0" rtlCol="0" anchor="t"/>
          <a:lstStyle/>
          <a:p>
            <a:pPr marL="0" indent="0" algn="r">
              <a:lnSpc>
                <a:spcPct val="108000"/>
              </a:lnSpc>
              <a:buNone/>
            </a:pPr>
            <a:r>
              <a:rPr lang="en-US" sz="1200" b="1" dirty="0">
                <a:solidFill>
                  <a:srgbClr val="FFFFFF"/>
                </a:solidFill>
                <a:latin typeface="Cambria" pitchFamily="34" charset="0"/>
                <a:ea typeface="Cambria" pitchFamily="34" charset="-122"/>
                <a:cs typeface="Cambria" pitchFamily="34" charset="-120"/>
              </a:rPr>
              <a:t>Door to Door Campaign</a:t>
            </a:r>
            <a:endParaRPr lang="en-US" sz="1200" dirty="0"/>
          </a:p>
        </p:txBody>
      </p:sp>
      <p:sp>
        <p:nvSpPr>
          <p:cNvPr id="24" name="Text 19"/>
          <p:cNvSpPr/>
          <p:nvPr/>
        </p:nvSpPr>
        <p:spPr>
          <a:xfrm>
            <a:off x="8262976" y="2040366"/>
            <a:ext cx="3200400" cy="365760"/>
          </a:xfrm>
          <a:prstGeom prst="rect">
            <a:avLst/>
          </a:prstGeom>
          <a:noFill/>
          <a:ln/>
        </p:spPr>
        <p:txBody>
          <a:bodyPr wrap="square" lIns="0" tIns="0" rIns="0" bIns="0" rtlCol="0" anchor="t"/>
          <a:lstStyle/>
          <a:p>
            <a:pPr marL="0" indent="0" algn="ctr">
              <a:lnSpc>
                <a:spcPct val="118000"/>
              </a:lnSpc>
              <a:buNone/>
            </a:pPr>
            <a:r>
              <a:rPr lang="en-US" sz="1200" dirty="0">
                <a:solidFill>
                  <a:srgbClr val="E3E9F2"/>
                </a:solidFill>
                <a:latin typeface="Calibri" pitchFamily="34" charset="0"/>
                <a:ea typeface="Calibri" pitchFamily="34" charset="-122"/>
                <a:cs typeface="Calibri" pitchFamily="34" charset="-120"/>
              </a:rPr>
              <a:t>Direct, household-level voter engagement that builds a living contact and sentiment record for the constituency.</a:t>
            </a:r>
            <a:endParaRPr lang="en-US" sz="1200" dirty="0"/>
          </a:p>
        </p:txBody>
      </p:sp>
      <p:sp>
        <p:nvSpPr>
          <p:cNvPr id="25" name="Shape 20"/>
          <p:cNvSpPr/>
          <p:nvPr/>
        </p:nvSpPr>
        <p:spPr>
          <a:xfrm>
            <a:off x="545440" y="3065927"/>
            <a:ext cx="3566160" cy="1691640"/>
          </a:xfrm>
          <a:prstGeom prst="roundRect">
            <a:avLst>
              <a:gd name="adj" fmla="val 4865"/>
            </a:avLst>
          </a:prstGeom>
          <a:solidFill>
            <a:srgbClr val="0F1E3D"/>
          </a:solidFill>
          <a:ln/>
          <a:effectLst>
            <a:outerShdw blurRad="127000" dist="25400" dir="5400000" algn="bl" rotWithShape="0">
              <a:srgbClr val="000000">
                <a:alpha val="30000"/>
              </a:srgbClr>
            </a:outerShdw>
          </a:effectLst>
        </p:spPr>
      </p:sp>
      <p:sp>
        <p:nvSpPr>
          <p:cNvPr id="26" name="Shape 21"/>
          <p:cNvSpPr/>
          <p:nvPr/>
        </p:nvSpPr>
        <p:spPr>
          <a:xfrm>
            <a:off x="545440" y="3065927"/>
            <a:ext cx="3566160" cy="45720"/>
          </a:xfrm>
          <a:prstGeom prst="rect">
            <a:avLst/>
          </a:prstGeom>
          <a:solidFill>
            <a:srgbClr val="C7992F"/>
          </a:solidFill>
          <a:ln/>
        </p:spPr>
      </p:sp>
      <p:sp>
        <p:nvSpPr>
          <p:cNvPr id="27" name="Shape 22"/>
          <p:cNvSpPr/>
          <p:nvPr/>
        </p:nvSpPr>
        <p:spPr>
          <a:xfrm>
            <a:off x="728320" y="3248807"/>
            <a:ext cx="457200" cy="457200"/>
          </a:xfrm>
          <a:prstGeom prst="ellipse">
            <a:avLst/>
          </a:prstGeom>
          <a:solidFill>
            <a:srgbClr val="C7992F"/>
          </a:solidFill>
          <a:ln/>
        </p:spPr>
      </p:sp>
      <p:pic>
        <p:nvPicPr>
          <p:cNvPr id="28" name="Image 3" descr="preencoded.png"/>
          <p:cNvPicPr>
            <a:picLocks noChangeAspect="1"/>
          </p:cNvPicPr>
          <p:nvPr/>
        </p:nvPicPr>
        <p:blipFill>
          <a:blip r:embed="rId6">
            <a:biLevel thresh="75000"/>
          </a:blip>
          <a:stretch>
            <a:fillRect/>
          </a:stretch>
        </p:blipFill>
        <p:spPr>
          <a:xfrm>
            <a:off x="838048" y="3358535"/>
            <a:ext cx="237744" cy="237744"/>
          </a:xfrm>
          <a:prstGeom prst="rect">
            <a:avLst/>
          </a:prstGeom>
        </p:spPr>
      </p:pic>
      <p:sp>
        <p:nvSpPr>
          <p:cNvPr id="30" name="Text 24"/>
          <p:cNvSpPr/>
          <p:nvPr/>
        </p:nvSpPr>
        <p:spPr>
          <a:xfrm>
            <a:off x="1393675" y="3241635"/>
            <a:ext cx="2644959" cy="502920"/>
          </a:xfrm>
          <a:prstGeom prst="rect">
            <a:avLst/>
          </a:prstGeom>
          <a:noFill/>
          <a:ln/>
        </p:spPr>
        <p:txBody>
          <a:bodyPr wrap="square" lIns="0" tIns="0" rIns="0" bIns="0" rtlCol="0" anchor="t"/>
          <a:lstStyle/>
          <a:p>
            <a:pPr marL="0" indent="0" algn="r">
              <a:lnSpc>
                <a:spcPct val="108000"/>
              </a:lnSpc>
              <a:buNone/>
            </a:pPr>
            <a:r>
              <a:rPr lang="en-US" sz="1200" b="1" dirty="0">
                <a:solidFill>
                  <a:srgbClr val="FFFFFF"/>
                </a:solidFill>
                <a:latin typeface="Cambria" pitchFamily="34" charset="0"/>
                <a:ea typeface="Cambria" pitchFamily="34" charset="-122"/>
                <a:cs typeface="Cambria" pitchFamily="34" charset="-120"/>
              </a:rPr>
              <a:t>Political Communication, Brand Building and PR</a:t>
            </a:r>
            <a:endParaRPr lang="en-US" sz="1200" dirty="0"/>
          </a:p>
        </p:txBody>
      </p:sp>
      <p:sp>
        <p:nvSpPr>
          <p:cNvPr id="31" name="Text 25"/>
          <p:cNvSpPr/>
          <p:nvPr/>
        </p:nvSpPr>
        <p:spPr>
          <a:xfrm>
            <a:off x="728320" y="3870059"/>
            <a:ext cx="3200400" cy="887507"/>
          </a:xfrm>
          <a:prstGeom prst="rect">
            <a:avLst/>
          </a:prstGeom>
          <a:noFill/>
          <a:ln/>
        </p:spPr>
        <p:txBody>
          <a:bodyPr wrap="square" lIns="0" tIns="0" rIns="0" bIns="0" rtlCol="0" anchor="t"/>
          <a:lstStyle/>
          <a:p>
            <a:pPr marL="0" indent="0" algn="ctr">
              <a:lnSpc>
                <a:spcPct val="118000"/>
              </a:lnSpc>
              <a:buNone/>
            </a:pPr>
            <a:r>
              <a:rPr lang="en-US" sz="1200" dirty="0">
                <a:solidFill>
                  <a:schemeClr val="bg1"/>
                </a:solidFill>
              </a:rPr>
              <a:t>Narrative, brand identity, and media relations management, including a plan for responding quickly when a story turns.</a:t>
            </a:r>
          </a:p>
        </p:txBody>
      </p:sp>
      <p:sp>
        <p:nvSpPr>
          <p:cNvPr id="32" name="Shape 26"/>
          <p:cNvSpPr/>
          <p:nvPr/>
        </p:nvSpPr>
        <p:spPr>
          <a:xfrm>
            <a:off x="4328720" y="3083857"/>
            <a:ext cx="3566160" cy="1691640"/>
          </a:xfrm>
          <a:prstGeom prst="roundRect">
            <a:avLst>
              <a:gd name="adj" fmla="val 4865"/>
            </a:avLst>
          </a:prstGeom>
          <a:solidFill>
            <a:srgbClr val="0F1E3D"/>
          </a:solidFill>
          <a:ln/>
          <a:effectLst>
            <a:outerShdw blurRad="127000" dist="25400" dir="5400000" algn="bl" rotWithShape="0">
              <a:srgbClr val="000000">
                <a:alpha val="30000"/>
              </a:srgbClr>
            </a:outerShdw>
          </a:effectLst>
        </p:spPr>
      </p:sp>
      <p:sp>
        <p:nvSpPr>
          <p:cNvPr id="33" name="Shape 27"/>
          <p:cNvSpPr/>
          <p:nvPr/>
        </p:nvSpPr>
        <p:spPr>
          <a:xfrm>
            <a:off x="4312768" y="3065927"/>
            <a:ext cx="3566160" cy="45720"/>
          </a:xfrm>
          <a:prstGeom prst="rect">
            <a:avLst/>
          </a:prstGeom>
          <a:solidFill>
            <a:srgbClr val="C7992F"/>
          </a:solidFill>
          <a:ln/>
        </p:spPr>
      </p:sp>
      <p:sp>
        <p:nvSpPr>
          <p:cNvPr id="34" name="Shape 28"/>
          <p:cNvSpPr/>
          <p:nvPr/>
        </p:nvSpPr>
        <p:spPr>
          <a:xfrm>
            <a:off x="4495648" y="3248807"/>
            <a:ext cx="457200" cy="457200"/>
          </a:xfrm>
          <a:prstGeom prst="ellipse">
            <a:avLst/>
          </a:prstGeom>
          <a:solidFill>
            <a:srgbClr val="C7992F"/>
          </a:solidFill>
          <a:ln/>
        </p:spPr>
      </p:sp>
      <p:pic>
        <p:nvPicPr>
          <p:cNvPr id="35" name="Image 4" descr="preencoded.png"/>
          <p:cNvPicPr>
            <a:picLocks noChangeAspect="1"/>
          </p:cNvPicPr>
          <p:nvPr/>
        </p:nvPicPr>
        <p:blipFill>
          <a:blip r:embed="rId7">
            <a:biLevel thresh="75000"/>
          </a:blip>
          <a:stretch>
            <a:fillRect/>
          </a:stretch>
        </p:blipFill>
        <p:spPr>
          <a:xfrm>
            <a:off x="4605376" y="3358535"/>
            <a:ext cx="237744" cy="237744"/>
          </a:xfrm>
          <a:prstGeom prst="rect">
            <a:avLst/>
          </a:prstGeom>
        </p:spPr>
      </p:pic>
      <p:sp>
        <p:nvSpPr>
          <p:cNvPr id="37" name="Text 30"/>
          <p:cNvSpPr/>
          <p:nvPr/>
        </p:nvSpPr>
        <p:spPr>
          <a:xfrm>
            <a:off x="5161003" y="3313352"/>
            <a:ext cx="2644959" cy="502920"/>
          </a:xfrm>
          <a:prstGeom prst="rect">
            <a:avLst/>
          </a:prstGeom>
          <a:noFill/>
          <a:ln/>
        </p:spPr>
        <p:txBody>
          <a:bodyPr wrap="square" lIns="0" tIns="0" rIns="0" bIns="0" rtlCol="0" anchor="t"/>
          <a:lstStyle/>
          <a:p>
            <a:pPr marL="0" indent="0" algn="r">
              <a:lnSpc>
                <a:spcPct val="108000"/>
              </a:lnSpc>
              <a:buNone/>
            </a:pPr>
            <a:r>
              <a:rPr lang="en-US" sz="1200" b="1" dirty="0">
                <a:solidFill>
                  <a:srgbClr val="FFFFFF"/>
                </a:solidFill>
                <a:latin typeface="Cambria" pitchFamily="34" charset="0"/>
                <a:ea typeface="Cambria" pitchFamily="34" charset="-122"/>
                <a:cs typeface="Cambria" pitchFamily="34" charset="-120"/>
              </a:rPr>
              <a:t>Outdoor Branding</a:t>
            </a:r>
            <a:endParaRPr lang="en-US" sz="1200" dirty="0"/>
          </a:p>
        </p:txBody>
      </p:sp>
      <p:sp>
        <p:nvSpPr>
          <p:cNvPr id="38" name="Text 31"/>
          <p:cNvSpPr/>
          <p:nvPr/>
        </p:nvSpPr>
        <p:spPr>
          <a:xfrm>
            <a:off x="4495648" y="3905917"/>
            <a:ext cx="3200400" cy="365760"/>
          </a:xfrm>
          <a:prstGeom prst="rect">
            <a:avLst/>
          </a:prstGeom>
          <a:noFill/>
          <a:ln/>
        </p:spPr>
        <p:txBody>
          <a:bodyPr wrap="square" lIns="0" tIns="0" rIns="0" bIns="0" rtlCol="0" anchor="t"/>
          <a:lstStyle/>
          <a:p>
            <a:pPr marL="0" indent="0" algn="ctr">
              <a:lnSpc>
                <a:spcPct val="118000"/>
              </a:lnSpc>
              <a:buNone/>
            </a:pPr>
            <a:r>
              <a:rPr lang="en-US" sz="1200" dirty="0">
                <a:solidFill>
                  <a:schemeClr val="bg1"/>
                </a:solidFill>
              </a:rPr>
              <a:t>Traditional and digital outdoor visibility — hoardings, wall art, vehicle branding, and LED vans — planned by footfall and visibility data rather than guesswork.</a:t>
            </a:r>
          </a:p>
        </p:txBody>
      </p:sp>
      <p:sp>
        <p:nvSpPr>
          <p:cNvPr id="39" name="Shape 32"/>
          <p:cNvSpPr/>
          <p:nvPr/>
        </p:nvSpPr>
        <p:spPr>
          <a:xfrm>
            <a:off x="8080096" y="3065927"/>
            <a:ext cx="3566160" cy="1691640"/>
          </a:xfrm>
          <a:prstGeom prst="roundRect">
            <a:avLst>
              <a:gd name="adj" fmla="val 4865"/>
            </a:avLst>
          </a:prstGeom>
          <a:solidFill>
            <a:srgbClr val="0F1E3D"/>
          </a:solidFill>
          <a:ln/>
          <a:effectLst>
            <a:outerShdw blurRad="127000" dist="25400" dir="5400000" algn="bl" rotWithShape="0">
              <a:srgbClr val="000000">
                <a:alpha val="30000"/>
              </a:srgbClr>
            </a:outerShdw>
          </a:effectLst>
        </p:spPr>
      </p:sp>
      <p:sp>
        <p:nvSpPr>
          <p:cNvPr id="40" name="Shape 33"/>
          <p:cNvSpPr/>
          <p:nvPr/>
        </p:nvSpPr>
        <p:spPr>
          <a:xfrm>
            <a:off x="8080096" y="3065927"/>
            <a:ext cx="3566160" cy="45720"/>
          </a:xfrm>
          <a:prstGeom prst="rect">
            <a:avLst/>
          </a:prstGeom>
          <a:solidFill>
            <a:srgbClr val="C7992F"/>
          </a:solidFill>
          <a:ln/>
        </p:spPr>
      </p:sp>
      <p:sp>
        <p:nvSpPr>
          <p:cNvPr id="41" name="Shape 34"/>
          <p:cNvSpPr/>
          <p:nvPr/>
        </p:nvSpPr>
        <p:spPr>
          <a:xfrm>
            <a:off x="8262976" y="3248807"/>
            <a:ext cx="457200" cy="457200"/>
          </a:xfrm>
          <a:prstGeom prst="ellipse">
            <a:avLst/>
          </a:prstGeom>
          <a:solidFill>
            <a:srgbClr val="C7992F"/>
          </a:solidFill>
          <a:ln/>
        </p:spPr>
      </p:sp>
      <p:pic>
        <p:nvPicPr>
          <p:cNvPr id="42" name="Image 5" descr="preencoded.png"/>
          <p:cNvPicPr>
            <a:picLocks noChangeAspect="1"/>
          </p:cNvPicPr>
          <p:nvPr/>
        </p:nvPicPr>
        <p:blipFill>
          <a:blip r:embed="rId5">
            <a:biLevel thresh="75000"/>
          </a:blip>
          <a:stretch>
            <a:fillRect/>
          </a:stretch>
        </p:blipFill>
        <p:spPr>
          <a:xfrm>
            <a:off x="8372704" y="3358535"/>
            <a:ext cx="237744" cy="237744"/>
          </a:xfrm>
          <a:prstGeom prst="rect">
            <a:avLst/>
          </a:prstGeom>
        </p:spPr>
      </p:pic>
      <p:sp>
        <p:nvSpPr>
          <p:cNvPr id="44" name="Text 36"/>
          <p:cNvSpPr/>
          <p:nvPr/>
        </p:nvSpPr>
        <p:spPr>
          <a:xfrm>
            <a:off x="8928331" y="3214740"/>
            <a:ext cx="2644959" cy="502920"/>
          </a:xfrm>
          <a:prstGeom prst="rect">
            <a:avLst/>
          </a:prstGeom>
          <a:noFill/>
          <a:ln/>
        </p:spPr>
        <p:txBody>
          <a:bodyPr wrap="square" lIns="0" tIns="0" rIns="0" bIns="0" rtlCol="0" anchor="t"/>
          <a:lstStyle/>
          <a:p>
            <a:pPr marL="0" indent="0" algn="r">
              <a:lnSpc>
                <a:spcPct val="108000"/>
              </a:lnSpc>
              <a:buNone/>
            </a:pPr>
            <a:r>
              <a:rPr lang="en-US" sz="1200" b="1" dirty="0">
                <a:solidFill>
                  <a:srgbClr val="FFFFFF"/>
                </a:solidFill>
                <a:latin typeface="Cambria" pitchFamily="34" charset="0"/>
                <a:ea typeface="Cambria" pitchFamily="34" charset="-122"/>
                <a:cs typeface="Cambria" pitchFamily="34" charset="-120"/>
              </a:rPr>
              <a:t>Cadre Management and Volunteer Registration</a:t>
            </a:r>
            <a:endParaRPr lang="en-US" sz="1200" dirty="0"/>
          </a:p>
        </p:txBody>
      </p:sp>
      <p:sp>
        <p:nvSpPr>
          <p:cNvPr id="45" name="Text 37"/>
          <p:cNvSpPr/>
          <p:nvPr/>
        </p:nvSpPr>
        <p:spPr>
          <a:xfrm>
            <a:off x="8262976" y="3896954"/>
            <a:ext cx="3200400" cy="365760"/>
          </a:xfrm>
          <a:prstGeom prst="rect">
            <a:avLst/>
          </a:prstGeom>
          <a:noFill/>
          <a:ln/>
        </p:spPr>
        <p:txBody>
          <a:bodyPr wrap="square" lIns="0" tIns="0" rIns="0" bIns="0" rtlCol="0" anchor="t"/>
          <a:lstStyle/>
          <a:p>
            <a:pPr marL="0" indent="0" algn="ctr">
              <a:lnSpc>
                <a:spcPct val="118000"/>
              </a:lnSpc>
              <a:buNone/>
            </a:pPr>
            <a:r>
              <a:rPr lang="en-US" sz="1200" dirty="0">
                <a:solidFill>
                  <a:schemeClr val="bg1"/>
                </a:solidFill>
                <a:latin typeface="Calibri" pitchFamily="34" charset="0"/>
                <a:ea typeface="Calibri" pitchFamily="34" charset="-122"/>
                <a:cs typeface="Calibri" pitchFamily="34" charset="-120"/>
              </a:rPr>
              <a:t>Recruitment, training, and deployment of the ground workforce that carries a campaign's message door to door and booth to booth.</a:t>
            </a:r>
            <a:endParaRPr lang="en-US" sz="1200" dirty="0">
              <a:solidFill>
                <a:schemeClr val="bg1"/>
              </a:solidFill>
            </a:endParaRPr>
          </a:p>
        </p:txBody>
      </p:sp>
      <p:sp>
        <p:nvSpPr>
          <p:cNvPr id="46" name="Shape 38"/>
          <p:cNvSpPr/>
          <p:nvPr/>
        </p:nvSpPr>
        <p:spPr>
          <a:xfrm>
            <a:off x="545440" y="4940447"/>
            <a:ext cx="3566160" cy="1691640"/>
          </a:xfrm>
          <a:prstGeom prst="roundRect">
            <a:avLst>
              <a:gd name="adj" fmla="val 4865"/>
            </a:avLst>
          </a:prstGeom>
          <a:solidFill>
            <a:srgbClr val="0F1E3D"/>
          </a:solidFill>
          <a:ln/>
          <a:effectLst>
            <a:outerShdw blurRad="127000" dist="25400" dir="5400000" algn="bl" rotWithShape="0">
              <a:srgbClr val="000000">
                <a:alpha val="30000"/>
              </a:srgbClr>
            </a:outerShdw>
          </a:effectLst>
        </p:spPr>
      </p:sp>
      <p:sp>
        <p:nvSpPr>
          <p:cNvPr id="47" name="Shape 39"/>
          <p:cNvSpPr/>
          <p:nvPr/>
        </p:nvSpPr>
        <p:spPr>
          <a:xfrm>
            <a:off x="545440" y="4940447"/>
            <a:ext cx="3566160" cy="45720"/>
          </a:xfrm>
          <a:prstGeom prst="rect">
            <a:avLst/>
          </a:prstGeom>
          <a:solidFill>
            <a:srgbClr val="C7992F"/>
          </a:solidFill>
          <a:ln/>
        </p:spPr>
      </p:sp>
      <p:sp>
        <p:nvSpPr>
          <p:cNvPr id="48" name="Shape 40"/>
          <p:cNvSpPr/>
          <p:nvPr/>
        </p:nvSpPr>
        <p:spPr>
          <a:xfrm>
            <a:off x="728320" y="5123327"/>
            <a:ext cx="457200" cy="457200"/>
          </a:xfrm>
          <a:prstGeom prst="ellipse">
            <a:avLst/>
          </a:prstGeom>
          <a:solidFill>
            <a:srgbClr val="C7992F"/>
          </a:solidFill>
          <a:ln/>
        </p:spPr>
      </p:sp>
      <p:pic>
        <p:nvPicPr>
          <p:cNvPr id="49" name="Image 6" descr="preencoded.png"/>
          <p:cNvPicPr>
            <a:picLocks noChangeAspect="1"/>
          </p:cNvPicPr>
          <p:nvPr/>
        </p:nvPicPr>
        <p:blipFill>
          <a:blip r:embed="rId8">
            <a:biLevel thresh="75000"/>
          </a:blip>
          <a:stretch>
            <a:fillRect/>
          </a:stretch>
        </p:blipFill>
        <p:spPr>
          <a:xfrm>
            <a:off x="838048" y="5233055"/>
            <a:ext cx="237744" cy="237744"/>
          </a:xfrm>
          <a:prstGeom prst="rect">
            <a:avLst/>
          </a:prstGeom>
        </p:spPr>
      </p:pic>
      <p:sp>
        <p:nvSpPr>
          <p:cNvPr id="51" name="Text 42"/>
          <p:cNvSpPr/>
          <p:nvPr/>
        </p:nvSpPr>
        <p:spPr>
          <a:xfrm>
            <a:off x="1393675" y="5223732"/>
            <a:ext cx="2644959" cy="502920"/>
          </a:xfrm>
          <a:prstGeom prst="rect">
            <a:avLst/>
          </a:prstGeom>
          <a:noFill/>
          <a:ln/>
        </p:spPr>
        <p:txBody>
          <a:bodyPr wrap="square" lIns="0" tIns="0" rIns="0" bIns="0" rtlCol="0" anchor="t"/>
          <a:lstStyle/>
          <a:p>
            <a:pPr marL="0" indent="0" algn="r">
              <a:lnSpc>
                <a:spcPct val="108000"/>
              </a:lnSpc>
              <a:buNone/>
            </a:pPr>
            <a:r>
              <a:rPr lang="en-US" sz="1200" b="1" dirty="0">
                <a:solidFill>
                  <a:srgbClr val="FFFFFF"/>
                </a:solidFill>
                <a:latin typeface="Cambria" pitchFamily="34" charset="0"/>
                <a:ea typeface="Cambria" pitchFamily="34" charset="-122"/>
                <a:cs typeface="Cambria" pitchFamily="34" charset="-120"/>
              </a:rPr>
              <a:t>Booth &amp; War Room Management</a:t>
            </a:r>
            <a:endParaRPr lang="en-US" sz="1200" dirty="0"/>
          </a:p>
        </p:txBody>
      </p:sp>
      <p:sp>
        <p:nvSpPr>
          <p:cNvPr id="52" name="Text 43"/>
          <p:cNvSpPr/>
          <p:nvPr/>
        </p:nvSpPr>
        <p:spPr>
          <a:xfrm>
            <a:off x="728320" y="5753542"/>
            <a:ext cx="3200400" cy="365760"/>
          </a:xfrm>
          <a:prstGeom prst="rect">
            <a:avLst/>
          </a:prstGeom>
          <a:noFill/>
          <a:ln/>
        </p:spPr>
        <p:txBody>
          <a:bodyPr wrap="square" lIns="0" tIns="0" rIns="0" bIns="0" rtlCol="0" anchor="t"/>
          <a:lstStyle/>
          <a:p>
            <a:pPr marL="0" indent="0" algn="ctr">
              <a:lnSpc>
                <a:spcPct val="118000"/>
              </a:lnSpc>
              <a:buNone/>
            </a:pPr>
            <a:r>
              <a:rPr lang="en-US" sz="1200" dirty="0">
                <a:solidFill>
                  <a:srgbClr val="E3E9F2"/>
                </a:solidFill>
                <a:latin typeface="Calibri" pitchFamily="34" charset="0"/>
                <a:ea typeface="Calibri" pitchFamily="34" charset="-122"/>
                <a:cs typeface="Calibri" pitchFamily="34" charset="-120"/>
              </a:rPr>
              <a:t>The two-tier operational backbone of a campaign: ground-level booth committees feeding a central command and decision-making hub..</a:t>
            </a:r>
            <a:endParaRPr lang="en-US" sz="1200" dirty="0"/>
          </a:p>
        </p:txBody>
      </p:sp>
      <p:sp>
        <p:nvSpPr>
          <p:cNvPr id="53" name="Shape 44"/>
          <p:cNvSpPr/>
          <p:nvPr/>
        </p:nvSpPr>
        <p:spPr>
          <a:xfrm>
            <a:off x="4312768" y="4940447"/>
            <a:ext cx="3566160" cy="1691640"/>
          </a:xfrm>
          <a:prstGeom prst="roundRect">
            <a:avLst>
              <a:gd name="adj" fmla="val 4865"/>
            </a:avLst>
          </a:prstGeom>
          <a:solidFill>
            <a:srgbClr val="0F1E3D"/>
          </a:solidFill>
          <a:ln/>
          <a:effectLst>
            <a:outerShdw blurRad="127000" dist="25400" dir="5400000" algn="bl" rotWithShape="0">
              <a:srgbClr val="000000">
                <a:alpha val="30000"/>
              </a:srgbClr>
            </a:outerShdw>
          </a:effectLst>
        </p:spPr>
      </p:sp>
      <p:sp>
        <p:nvSpPr>
          <p:cNvPr id="54" name="Shape 45"/>
          <p:cNvSpPr/>
          <p:nvPr/>
        </p:nvSpPr>
        <p:spPr>
          <a:xfrm>
            <a:off x="4312768" y="4940447"/>
            <a:ext cx="3566160" cy="45720"/>
          </a:xfrm>
          <a:prstGeom prst="rect">
            <a:avLst/>
          </a:prstGeom>
          <a:solidFill>
            <a:srgbClr val="C7992F"/>
          </a:solidFill>
          <a:ln/>
        </p:spPr>
      </p:sp>
      <p:sp>
        <p:nvSpPr>
          <p:cNvPr id="55" name="Shape 46"/>
          <p:cNvSpPr/>
          <p:nvPr/>
        </p:nvSpPr>
        <p:spPr>
          <a:xfrm>
            <a:off x="4495648" y="5123327"/>
            <a:ext cx="457200" cy="457200"/>
          </a:xfrm>
          <a:prstGeom prst="ellipse">
            <a:avLst/>
          </a:prstGeom>
          <a:solidFill>
            <a:srgbClr val="C7992F"/>
          </a:solidFill>
          <a:ln/>
        </p:spPr>
      </p:sp>
      <p:pic>
        <p:nvPicPr>
          <p:cNvPr id="56" name="Image 7" descr="preencoded.png"/>
          <p:cNvPicPr>
            <a:picLocks noChangeAspect="1"/>
          </p:cNvPicPr>
          <p:nvPr/>
        </p:nvPicPr>
        <p:blipFill>
          <a:blip r:embed="rId9">
            <a:biLevel thresh="75000"/>
          </a:blip>
          <a:stretch>
            <a:fillRect/>
          </a:stretch>
        </p:blipFill>
        <p:spPr>
          <a:xfrm>
            <a:off x="4605376" y="5233055"/>
            <a:ext cx="237744" cy="237744"/>
          </a:xfrm>
          <a:prstGeom prst="rect">
            <a:avLst/>
          </a:prstGeom>
        </p:spPr>
      </p:pic>
      <p:sp>
        <p:nvSpPr>
          <p:cNvPr id="58" name="Text 48"/>
          <p:cNvSpPr/>
          <p:nvPr/>
        </p:nvSpPr>
        <p:spPr>
          <a:xfrm>
            <a:off x="5161003" y="5223732"/>
            <a:ext cx="2644959" cy="502920"/>
          </a:xfrm>
          <a:prstGeom prst="rect">
            <a:avLst/>
          </a:prstGeom>
          <a:noFill/>
          <a:ln/>
        </p:spPr>
        <p:txBody>
          <a:bodyPr wrap="square" lIns="0" tIns="0" rIns="0" bIns="0" rtlCol="0" anchor="t"/>
          <a:lstStyle/>
          <a:p>
            <a:pPr marL="0" indent="0" algn="r">
              <a:lnSpc>
                <a:spcPct val="108000"/>
              </a:lnSpc>
              <a:buNone/>
            </a:pPr>
            <a:r>
              <a:rPr lang="en-US" sz="1200" b="1" dirty="0">
                <a:solidFill>
                  <a:srgbClr val="FFFFFF"/>
                </a:solidFill>
                <a:latin typeface="Cambria" pitchFamily="34" charset="0"/>
                <a:ea typeface="Cambria" pitchFamily="34" charset="-122"/>
                <a:cs typeface="Cambria" pitchFamily="34" charset="-120"/>
              </a:rPr>
              <a:t>Data Analytics and Research</a:t>
            </a:r>
            <a:endParaRPr lang="en-US" sz="1200" dirty="0"/>
          </a:p>
        </p:txBody>
      </p:sp>
      <p:sp>
        <p:nvSpPr>
          <p:cNvPr id="59" name="Text 49"/>
          <p:cNvSpPr/>
          <p:nvPr/>
        </p:nvSpPr>
        <p:spPr>
          <a:xfrm>
            <a:off x="4495648" y="5753542"/>
            <a:ext cx="3200400" cy="365760"/>
          </a:xfrm>
          <a:prstGeom prst="rect">
            <a:avLst/>
          </a:prstGeom>
          <a:noFill/>
          <a:ln/>
        </p:spPr>
        <p:txBody>
          <a:bodyPr wrap="square" lIns="0" tIns="0" rIns="0" bIns="0" rtlCol="0" anchor="t"/>
          <a:lstStyle/>
          <a:p>
            <a:pPr marL="0" indent="0" algn="ctr">
              <a:lnSpc>
                <a:spcPct val="118000"/>
              </a:lnSpc>
              <a:buNone/>
            </a:pPr>
            <a:r>
              <a:rPr lang="en-US" sz="1200" dirty="0">
                <a:solidFill>
                  <a:srgbClr val="E3E9F2"/>
                </a:solidFill>
                <a:latin typeface="Calibri" pitchFamily="34" charset="0"/>
                <a:ea typeface="Calibri" pitchFamily="34" charset="-122"/>
                <a:cs typeface="Calibri" pitchFamily="34" charset="-120"/>
              </a:rPr>
              <a:t>Electoral performance and booth-wise voting pattern analysis, along with historical and governance research that keeps strategy grounded in evidence..</a:t>
            </a:r>
            <a:endParaRPr lang="en-US" sz="1200" dirty="0"/>
          </a:p>
        </p:txBody>
      </p:sp>
      <p:sp>
        <p:nvSpPr>
          <p:cNvPr id="60" name="Shape 50"/>
          <p:cNvSpPr/>
          <p:nvPr/>
        </p:nvSpPr>
        <p:spPr>
          <a:xfrm>
            <a:off x="8080096" y="4940447"/>
            <a:ext cx="3566160" cy="1691640"/>
          </a:xfrm>
          <a:prstGeom prst="roundRect">
            <a:avLst>
              <a:gd name="adj" fmla="val 4865"/>
            </a:avLst>
          </a:prstGeom>
          <a:solidFill>
            <a:srgbClr val="0F1E3D"/>
          </a:solidFill>
          <a:ln/>
          <a:effectLst>
            <a:outerShdw blurRad="127000" dist="25400" dir="5400000" algn="bl" rotWithShape="0">
              <a:srgbClr val="000000">
                <a:alpha val="30000"/>
              </a:srgbClr>
            </a:outerShdw>
          </a:effectLst>
        </p:spPr>
      </p:sp>
      <p:sp>
        <p:nvSpPr>
          <p:cNvPr id="61" name="Shape 51"/>
          <p:cNvSpPr/>
          <p:nvPr/>
        </p:nvSpPr>
        <p:spPr>
          <a:xfrm>
            <a:off x="8080096" y="4940447"/>
            <a:ext cx="3566160" cy="45720"/>
          </a:xfrm>
          <a:prstGeom prst="rect">
            <a:avLst/>
          </a:prstGeom>
          <a:solidFill>
            <a:srgbClr val="C7992F"/>
          </a:solidFill>
          <a:ln/>
        </p:spPr>
      </p:sp>
      <p:sp>
        <p:nvSpPr>
          <p:cNvPr id="62" name="Shape 52"/>
          <p:cNvSpPr/>
          <p:nvPr/>
        </p:nvSpPr>
        <p:spPr>
          <a:xfrm>
            <a:off x="8262976" y="5123327"/>
            <a:ext cx="457200" cy="457200"/>
          </a:xfrm>
          <a:prstGeom prst="ellipse">
            <a:avLst/>
          </a:prstGeom>
          <a:solidFill>
            <a:srgbClr val="C7992F"/>
          </a:solidFill>
          <a:ln/>
        </p:spPr>
      </p:sp>
      <p:pic>
        <p:nvPicPr>
          <p:cNvPr id="63" name="Image 8" descr="preencoded.png"/>
          <p:cNvPicPr>
            <a:picLocks noChangeAspect="1"/>
          </p:cNvPicPr>
          <p:nvPr/>
        </p:nvPicPr>
        <p:blipFill>
          <a:blip r:embed="rId10">
            <a:biLevel thresh="75000"/>
          </a:blip>
          <a:stretch>
            <a:fillRect/>
          </a:stretch>
        </p:blipFill>
        <p:spPr>
          <a:xfrm>
            <a:off x="8372704" y="5233055"/>
            <a:ext cx="237744" cy="237744"/>
          </a:xfrm>
          <a:prstGeom prst="rect">
            <a:avLst/>
          </a:prstGeom>
        </p:spPr>
      </p:pic>
      <p:sp>
        <p:nvSpPr>
          <p:cNvPr id="65" name="Text 54"/>
          <p:cNvSpPr/>
          <p:nvPr/>
        </p:nvSpPr>
        <p:spPr>
          <a:xfrm>
            <a:off x="8928331" y="5223732"/>
            <a:ext cx="2644959" cy="502920"/>
          </a:xfrm>
          <a:prstGeom prst="rect">
            <a:avLst/>
          </a:prstGeom>
          <a:noFill/>
          <a:ln/>
        </p:spPr>
        <p:txBody>
          <a:bodyPr wrap="square" lIns="0" tIns="0" rIns="0" bIns="0" rtlCol="0" anchor="t"/>
          <a:lstStyle/>
          <a:p>
            <a:pPr marL="0" indent="0" algn="r">
              <a:lnSpc>
                <a:spcPct val="108000"/>
              </a:lnSpc>
              <a:buNone/>
            </a:pPr>
            <a:r>
              <a:rPr lang="en-US" sz="1200" b="1" dirty="0">
                <a:solidFill>
                  <a:srgbClr val="FFFFFF"/>
                </a:solidFill>
                <a:latin typeface="Cambria" pitchFamily="34" charset="0"/>
                <a:ea typeface="Cambria" pitchFamily="34" charset="-122"/>
                <a:cs typeface="Cambria" pitchFamily="34" charset="-120"/>
              </a:rPr>
              <a:t>Event Planning and Execution</a:t>
            </a:r>
            <a:endParaRPr lang="en-US" sz="1200" dirty="0"/>
          </a:p>
        </p:txBody>
      </p:sp>
      <p:sp>
        <p:nvSpPr>
          <p:cNvPr id="66" name="Text 55"/>
          <p:cNvSpPr/>
          <p:nvPr/>
        </p:nvSpPr>
        <p:spPr>
          <a:xfrm>
            <a:off x="8262976" y="5753542"/>
            <a:ext cx="3200400" cy="365760"/>
          </a:xfrm>
          <a:prstGeom prst="rect">
            <a:avLst/>
          </a:prstGeom>
          <a:noFill/>
          <a:ln/>
        </p:spPr>
        <p:txBody>
          <a:bodyPr wrap="square" lIns="0" tIns="0" rIns="0" bIns="0" rtlCol="0" anchor="t"/>
          <a:lstStyle/>
          <a:p>
            <a:pPr marL="0" indent="0" algn="ctr">
              <a:lnSpc>
                <a:spcPct val="118000"/>
              </a:lnSpc>
              <a:buNone/>
            </a:pPr>
            <a:r>
              <a:rPr lang="en-US" sz="1200" dirty="0">
                <a:solidFill>
                  <a:srgbClr val="E3E9F2"/>
                </a:solidFill>
                <a:latin typeface="Calibri" pitchFamily="34" charset="0"/>
                <a:ea typeface="Calibri" pitchFamily="34" charset="-122"/>
                <a:cs typeface="Calibri" pitchFamily="34" charset="-120"/>
              </a:rPr>
              <a:t>End-to-end planning and delivery of campaign events, from corner meetings to large rallies, amplified digitally through hybrid and livestreamed coverage.</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3">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276964"/>
            <a:ext cx="10881360" cy="553212"/>
          </a:xfrm>
          <a:prstGeom prst="rect">
            <a:avLst/>
          </a:prstGeom>
          <a:noFill/>
          <a:ln/>
        </p:spPr>
        <p:txBody>
          <a:bodyPr wrap="square" lIns="0" tIns="0" rIns="0" bIns="0" rtlCol="0" anchor="t"/>
          <a:lstStyle/>
          <a:p>
            <a:pPr marL="0" indent="0">
              <a:lnSpc>
                <a:spcPct val="105000"/>
              </a:lnSpc>
              <a:buNone/>
            </a:pPr>
            <a:r>
              <a:rPr lang="en-US" sz="2200" b="1" dirty="0">
                <a:solidFill>
                  <a:srgbClr val="FFFFFF"/>
                </a:solidFill>
                <a:latin typeface="Cambria" pitchFamily="34" charset="0"/>
                <a:ea typeface="Cambria" pitchFamily="34" charset="-122"/>
                <a:cs typeface="Cambria" pitchFamily="34" charset="-120"/>
              </a:rPr>
              <a:t>Ground Intelligence, Survey and Analysis</a:t>
            </a:r>
            <a:endParaRPr lang="en-US" sz="2200" dirty="0"/>
          </a:p>
        </p:txBody>
      </p:sp>
      <p:pic>
        <p:nvPicPr>
          <p:cNvPr id="3" name="Image 0" descr="preencoded.png"/>
          <p:cNvPicPr>
            <a:picLocks noChangeAspect="1"/>
          </p:cNvPicPr>
          <p:nvPr/>
        </p:nvPicPr>
        <p:blipFill>
          <a:blip r:embed="rId3"/>
          <a:stretch>
            <a:fillRect/>
          </a:stretch>
        </p:blipFill>
        <p:spPr>
          <a:xfrm>
            <a:off x="11599660" y="214245"/>
            <a:ext cx="562285" cy="562285"/>
          </a:xfrm>
          <a:prstGeom prst="rect">
            <a:avLst/>
          </a:prstGeom>
        </p:spPr>
      </p:pic>
      <p:sp>
        <p:nvSpPr>
          <p:cNvPr id="5" name="Text 2"/>
          <p:cNvSpPr/>
          <p:nvPr/>
        </p:nvSpPr>
        <p:spPr>
          <a:xfrm>
            <a:off x="502920" y="803057"/>
            <a:ext cx="11155680" cy="475488"/>
          </a:xfrm>
          <a:prstGeom prst="rect">
            <a:avLst/>
          </a:prstGeom>
          <a:noFill/>
          <a:ln/>
        </p:spPr>
        <p:txBody>
          <a:bodyPr wrap="square" lIns="0" tIns="0" rIns="0" bIns="0" rtlCol="0" anchor="t"/>
          <a:lstStyle/>
          <a:p>
            <a:pPr marL="0" indent="0">
              <a:lnSpc>
                <a:spcPct val="120000"/>
              </a:lnSpc>
              <a:buNone/>
            </a:pPr>
            <a:r>
              <a:rPr lang="en-US" sz="1400" dirty="0">
                <a:solidFill>
                  <a:srgbClr val="E3E9F2"/>
                </a:solidFill>
                <a:latin typeface="Calibri" pitchFamily="34" charset="0"/>
                <a:ea typeface="Calibri" pitchFamily="34" charset="-122"/>
                <a:cs typeface="Calibri" pitchFamily="34" charset="-120"/>
              </a:rPr>
              <a:t>No campaign strategy is stronger than the intelligence it is built on. Before we recommend a single message, a single event, or a single rupee of spend, we build a clear, evidence-based picture of the constituency — booth by booth.</a:t>
            </a:r>
            <a:endParaRPr lang="en-US" sz="1400" dirty="0"/>
          </a:p>
        </p:txBody>
      </p:sp>
      <p:sp>
        <p:nvSpPr>
          <p:cNvPr id="6" name="Text 3"/>
          <p:cNvSpPr/>
          <p:nvPr/>
        </p:nvSpPr>
        <p:spPr>
          <a:xfrm>
            <a:off x="502920" y="1567030"/>
            <a:ext cx="54864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OUR METHODOLOGY</a:t>
            </a:r>
            <a:endParaRPr lang="en-US" sz="1600" dirty="0"/>
          </a:p>
        </p:txBody>
      </p:sp>
      <p:sp>
        <p:nvSpPr>
          <p:cNvPr id="7" name="Shape 4"/>
          <p:cNvSpPr/>
          <p:nvPr/>
        </p:nvSpPr>
        <p:spPr>
          <a:xfrm>
            <a:off x="502920" y="1894781"/>
            <a:ext cx="11183112" cy="566928"/>
          </a:xfrm>
          <a:prstGeom prst="roundRect">
            <a:avLst>
              <a:gd name="adj" fmla="val 9677"/>
            </a:avLst>
          </a:prstGeom>
          <a:solidFill>
            <a:srgbClr val="0F1E3D"/>
          </a:solidFill>
          <a:ln w="12700">
            <a:solidFill>
              <a:srgbClr val="1E3358"/>
            </a:solidFill>
            <a:prstDash val="solid"/>
          </a:ln>
        </p:spPr>
      </p:sp>
      <p:sp>
        <p:nvSpPr>
          <p:cNvPr id="8" name="Shape 5"/>
          <p:cNvSpPr/>
          <p:nvPr/>
        </p:nvSpPr>
        <p:spPr>
          <a:xfrm>
            <a:off x="640080" y="1968650"/>
            <a:ext cx="347472" cy="347472"/>
          </a:xfrm>
          <a:prstGeom prst="ellipse">
            <a:avLst/>
          </a:prstGeom>
          <a:solidFill>
            <a:srgbClr val="C7992F"/>
          </a:solidFill>
          <a:ln/>
        </p:spPr>
      </p:sp>
      <p:pic>
        <p:nvPicPr>
          <p:cNvPr id="9" name="Image 1" descr="preencoded.png"/>
          <p:cNvPicPr>
            <a:picLocks noChangeAspect="1"/>
          </p:cNvPicPr>
          <p:nvPr/>
        </p:nvPicPr>
        <p:blipFill>
          <a:blip r:embed="rId4">
            <a:biLevel thresh="75000"/>
          </a:blip>
          <a:stretch>
            <a:fillRect/>
          </a:stretch>
        </p:blipFill>
        <p:spPr>
          <a:xfrm>
            <a:off x="722376" y="2050946"/>
            <a:ext cx="182880" cy="182880"/>
          </a:xfrm>
          <a:prstGeom prst="rect">
            <a:avLst/>
          </a:prstGeom>
        </p:spPr>
      </p:pic>
      <p:sp>
        <p:nvSpPr>
          <p:cNvPr id="10" name="Text 6"/>
          <p:cNvSpPr/>
          <p:nvPr/>
        </p:nvSpPr>
        <p:spPr>
          <a:xfrm>
            <a:off x="1097280" y="1886354"/>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Map the Terrain  </a:t>
            </a:r>
            <a:r>
              <a:rPr lang="en-US" sz="1400" dirty="0">
                <a:solidFill>
                  <a:srgbClr val="E3E9F2"/>
                </a:solidFill>
                <a:latin typeface="Calibri" pitchFamily="34" charset="0"/>
                <a:ea typeface="Calibri" pitchFamily="34" charset="-122"/>
                <a:cs typeface="Calibri" pitchFamily="34" charset="-120"/>
              </a:rPr>
              <a:t>Booth-by-booth demographic mapping, with a look at how the constituency has actually voted over the last few election cycles — so every decision is grounded in real history, not assumption.</a:t>
            </a:r>
            <a:endParaRPr lang="en-US" sz="1600" dirty="0"/>
          </a:p>
        </p:txBody>
      </p:sp>
      <p:sp>
        <p:nvSpPr>
          <p:cNvPr id="11" name="Shape 7"/>
          <p:cNvSpPr/>
          <p:nvPr/>
        </p:nvSpPr>
        <p:spPr>
          <a:xfrm>
            <a:off x="502920" y="2588650"/>
            <a:ext cx="11183112" cy="566928"/>
          </a:xfrm>
          <a:prstGeom prst="roundRect">
            <a:avLst>
              <a:gd name="adj" fmla="val 9677"/>
            </a:avLst>
          </a:prstGeom>
          <a:solidFill>
            <a:srgbClr val="0F1E3D"/>
          </a:solidFill>
          <a:ln w="12700">
            <a:solidFill>
              <a:srgbClr val="1E3358"/>
            </a:solidFill>
            <a:prstDash val="solid"/>
          </a:ln>
        </p:spPr>
      </p:sp>
      <p:sp>
        <p:nvSpPr>
          <p:cNvPr id="12" name="Shape 8"/>
          <p:cNvSpPr/>
          <p:nvPr/>
        </p:nvSpPr>
        <p:spPr>
          <a:xfrm>
            <a:off x="640080" y="2671484"/>
            <a:ext cx="347472" cy="347472"/>
          </a:xfrm>
          <a:prstGeom prst="ellipse">
            <a:avLst/>
          </a:prstGeom>
          <a:solidFill>
            <a:srgbClr val="C7992F"/>
          </a:solidFill>
          <a:ln/>
        </p:spPr>
      </p:sp>
      <p:pic>
        <p:nvPicPr>
          <p:cNvPr id="13" name="Image 2" descr="preencoded.png"/>
          <p:cNvPicPr>
            <a:picLocks noChangeAspect="1"/>
          </p:cNvPicPr>
          <p:nvPr/>
        </p:nvPicPr>
        <p:blipFill>
          <a:blip r:embed="rId5">
            <a:biLevel thresh="75000"/>
          </a:blip>
          <a:stretch>
            <a:fillRect/>
          </a:stretch>
        </p:blipFill>
        <p:spPr>
          <a:xfrm>
            <a:off x="722376" y="2753780"/>
            <a:ext cx="182880" cy="182880"/>
          </a:xfrm>
          <a:prstGeom prst="rect">
            <a:avLst/>
          </a:prstGeom>
        </p:spPr>
      </p:pic>
      <p:sp>
        <p:nvSpPr>
          <p:cNvPr id="14" name="Text 9"/>
          <p:cNvSpPr/>
          <p:nvPr/>
        </p:nvSpPr>
        <p:spPr>
          <a:xfrm>
            <a:off x="1097280" y="2589188"/>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Read the Room  </a:t>
            </a:r>
            <a:r>
              <a:rPr lang="en-US" sz="1400" dirty="0">
                <a:solidFill>
                  <a:srgbClr val="E3E9F2"/>
                </a:solidFill>
                <a:latin typeface="Calibri" pitchFamily="34" charset="0"/>
                <a:ea typeface="Calibri" pitchFamily="34" charset="-122"/>
                <a:cs typeface="Calibri" pitchFamily="34" charset="-120"/>
              </a:rPr>
              <a:t>Structured opinion sampling and influencer mapping across political, community, and local voices — finding out not just what people think, but who is shaping what they think.</a:t>
            </a:r>
            <a:endParaRPr lang="en-US" sz="1600" dirty="0"/>
          </a:p>
        </p:txBody>
      </p:sp>
      <p:sp>
        <p:nvSpPr>
          <p:cNvPr id="15" name="Shape 10"/>
          <p:cNvSpPr/>
          <p:nvPr/>
        </p:nvSpPr>
        <p:spPr>
          <a:xfrm>
            <a:off x="502920" y="3300449"/>
            <a:ext cx="11183112" cy="566928"/>
          </a:xfrm>
          <a:prstGeom prst="roundRect">
            <a:avLst>
              <a:gd name="adj" fmla="val 9677"/>
            </a:avLst>
          </a:prstGeom>
          <a:solidFill>
            <a:srgbClr val="0F1E3D"/>
          </a:solidFill>
          <a:ln w="12700">
            <a:solidFill>
              <a:srgbClr val="1E3358"/>
            </a:solidFill>
            <a:prstDash val="solid"/>
          </a:ln>
        </p:spPr>
      </p:sp>
      <p:sp>
        <p:nvSpPr>
          <p:cNvPr id="16" name="Shape 11"/>
          <p:cNvSpPr/>
          <p:nvPr/>
        </p:nvSpPr>
        <p:spPr>
          <a:xfrm>
            <a:off x="640080" y="3410177"/>
            <a:ext cx="347472" cy="347472"/>
          </a:xfrm>
          <a:prstGeom prst="ellipse">
            <a:avLst/>
          </a:prstGeom>
          <a:solidFill>
            <a:srgbClr val="C7992F"/>
          </a:solidFill>
          <a:ln/>
        </p:spPr>
      </p:sp>
      <p:pic>
        <p:nvPicPr>
          <p:cNvPr id="17" name="Image 3" descr="preencoded.png"/>
          <p:cNvPicPr>
            <a:picLocks noChangeAspect="1"/>
          </p:cNvPicPr>
          <p:nvPr/>
        </p:nvPicPr>
        <p:blipFill>
          <a:blip r:embed="rId6">
            <a:biLevel thresh="75000"/>
          </a:blip>
          <a:stretch>
            <a:fillRect/>
          </a:stretch>
        </p:blipFill>
        <p:spPr>
          <a:xfrm>
            <a:off x="722376" y="3492473"/>
            <a:ext cx="182880" cy="182880"/>
          </a:xfrm>
          <a:prstGeom prst="rect">
            <a:avLst/>
          </a:prstGeom>
        </p:spPr>
      </p:pic>
      <p:sp>
        <p:nvSpPr>
          <p:cNvPr id="18" name="Text 12"/>
          <p:cNvSpPr/>
          <p:nvPr/>
        </p:nvSpPr>
        <p:spPr>
          <a:xfrm>
            <a:off x="1097280" y="3327881"/>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Brief the Campaign  </a:t>
            </a:r>
            <a:r>
              <a:rPr lang="en-US" sz="1400" dirty="0">
                <a:solidFill>
                  <a:srgbClr val="E3E9F2"/>
                </a:solidFill>
                <a:latin typeface="Calibri" pitchFamily="34" charset="0"/>
                <a:ea typeface="Calibri" pitchFamily="34" charset="-122"/>
                <a:cs typeface="Calibri" pitchFamily="34" charset="-120"/>
              </a:rPr>
              <a:t>Findings are turned into simple, regular updates for campaign leadership, so ground intelligence keeps informing strategy throughout the campaign.</a:t>
            </a:r>
            <a:endParaRPr lang="en-US" sz="1600" dirty="0"/>
          </a:p>
        </p:txBody>
      </p:sp>
      <p:sp>
        <p:nvSpPr>
          <p:cNvPr id="19" name="Text 13"/>
          <p:cNvSpPr/>
          <p:nvPr/>
        </p:nvSpPr>
        <p:spPr>
          <a:xfrm>
            <a:off x="502920" y="4166080"/>
            <a:ext cx="54864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KEY DELIVERABLES</a:t>
            </a:r>
            <a:endParaRPr lang="en-US" sz="1600" dirty="0"/>
          </a:p>
        </p:txBody>
      </p:sp>
      <p:sp>
        <p:nvSpPr>
          <p:cNvPr id="20" name="Shape 14"/>
          <p:cNvSpPr/>
          <p:nvPr/>
        </p:nvSpPr>
        <p:spPr>
          <a:xfrm>
            <a:off x="502920" y="4602124"/>
            <a:ext cx="5468112" cy="841248"/>
          </a:xfrm>
          <a:prstGeom prst="roundRect">
            <a:avLst>
              <a:gd name="adj" fmla="val 7609"/>
            </a:avLst>
          </a:prstGeom>
          <a:ln w="13970">
            <a:solidFill>
              <a:srgbClr val="C7992F"/>
            </a:solidFill>
            <a:prstDash val="solid"/>
          </a:ln>
        </p:spPr>
      </p:sp>
      <p:sp>
        <p:nvSpPr>
          <p:cNvPr id="21" name="Shape 15"/>
          <p:cNvSpPr/>
          <p:nvPr/>
        </p:nvSpPr>
        <p:spPr>
          <a:xfrm>
            <a:off x="630936" y="4858156"/>
            <a:ext cx="329184" cy="329184"/>
          </a:xfrm>
          <a:prstGeom prst="ellipse">
            <a:avLst/>
          </a:prstGeom>
          <a:solidFill>
            <a:srgbClr val="C7992F"/>
          </a:solidFill>
          <a:ln/>
        </p:spPr>
      </p:sp>
      <p:sp>
        <p:nvSpPr>
          <p:cNvPr id="22" name="Text 16"/>
          <p:cNvSpPr/>
          <p:nvPr/>
        </p:nvSpPr>
        <p:spPr>
          <a:xfrm>
            <a:off x="630936" y="4849190"/>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1</a:t>
            </a:r>
            <a:endParaRPr lang="en-US" sz="1600" dirty="0"/>
          </a:p>
        </p:txBody>
      </p:sp>
      <p:sp>
        <p:nvSpPr>
          <p:cNvPr id="23" name="Text 17"/>
          <p:cNvSpPr/>
          <p:nvPr/>
        </p:nvSpPr>
        <p:spPr>
          <a:xfrm>
            <a:off x="1069848" y="4648022"/>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Constituency Status Report  —  </a:t>
            </a:r>
            <a:r>
              <a:rPr lang="en-US" sz="1200" dirty="0">
                <a:solidFill>
                  <a:srgbClr val="E3E9F2"/>
                </a:solidFill>
                <a:latin typeface="Calibri" pitchFamily="34" charset="0"/>
                <a:ea typeface="Calibri" pitchFamily="34" charset="-122"/>
                <a:cs typeface="Calibri" pitchFamily="34" charset="-120"/>
              </a:rPr>
              <a:t>Who is currently ahead, what's driving votes, and how messages and advertising are performing.</a:t>
            </a:r>
            <a:endParaRPr lang="en-US" sz="1400" dirty="0"/>
          </a:p>
        </p:txBody>
      </p:sp>
      <p:sp>
        <p:nvSpPr>
          <p:cNvPr id="24" name="Shape 18"/>
          <p:cNvSpPr/>
          <p:nvPr/>
        </p:nvSpPr>
        <p:spPr>
          <a:xfrm>
            <a:off x="6227064" y="4602124"/>
            <a:ext cx="5468112" cy="841248"/>
          </a:xfrm>
          <a:prstGeom prst="roundRect">
            <a:avLst>
              <a:gd name="adj" fmla="val 7609"/>
            </a:avLst>
          </a:prstGeom>
          <a:ln w="13970">
            <a:solidFill>
              <a:srgbClr val="C7992F"/>
            </a:solidFill>
            <a:prstDash val="solid"/>
          </a:ln>
        </p:spPr>
      </p:sp>
      <p:sp>
        <p:nvSpPr>
          <p:cNvPr id="25" name="Shape 19"/>
          <p:cNvSpPr/>
          <p:nvPr/>
        </p:nvSpPr>
        <p:spPr>
          <a:xfrm>
            <a:off x="6355080" y="4849190"/>
            <a:ext cx="329184" cy="329184"/>
          </a:xfrm>
          <a:prstGeom prst="ellipse">
            <a:avLst/>
          </a:prstGeom>
          <a:solidFill>
            <a:srgbClr val="C7992F"/>
          </a:solidFill>
          <a:ln/>
        </p:spPr>
      </p:sp>
      <p:sp>
        <p:nvSpPr>
          <p:cNvPr id="26" name="Text 20"/>
          <p:cNvSpPr/>
          <p:nvPr/>
        </p:nvSpPr>
        <p:spPr>
          <a:xfrm>
            <a:off x="6355080" y="4849190"/>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2</a:t>
            </a:r>
            <a:endParaRPr lang="en-US" sz="1600" dirty="0"/>
          </a:p>
        </p:txBody>
      </p:sp>
      <p:sp>
        <p:nvSpPr>
          <p:cNvPr id="27" name="Text 21"/>
          <p:cNvSpPr/>
          <p:nvPr/>
        </p:nvSpPr>
        <p:spPr>
          <a:xfrm>
            <a:off x="6793992" y="4648022"/>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Booth-Level Intelligence Profile  —  </a:t>
            </a:r>
            <a:r>
              <a:rPr lang="en-US" sz="1200" dirty="0">
                <a:solidFill>
                  <a:srgbClr val="E3E9F2"/>
                </a:solidFill>
                <a:latin typeface="Calibri" pitchFamily="34" charset="0"/>
                <a:ea typeface="Calibri" pitchFamily="34" charset="-122"/>
                <a:cs typeface="Calibri" pitchFamily="34" charset="-120"/>
              </a:rPr>
              <a:t>Party position, local issues, and influencer mapping for every individual booth.</a:t>
            </a:r>
            <a:endParaRPr lang="en-US" sz="1400" dirty="0"/>
          </a:p>
        </p:txBody>
      </p:sp>
      <p:sp>
        <p:nvSpPr>
          <p:cNvPr id="28" name="Shape 22"/>
          <p:cNvSpPr/>
          <p:nvPr/>
        </p:nvSpPr>
        <p:spPr>
          <a:xfrm>
            <a:off x="502920" y="5750324"/>
            <a:ext cx="5468112" cy="841248"/>
          </a:xfrm>
          <a:prstGeom prst="roundRect">
            <a:avLst>
              <a:gd name="adj" fmla="val 7609"/>
            </a:avLst>
          </a:prstGeom>
          <a:ln w="13970">
            <a:solidFill>
              <a:srgbClr val="C7992F"/>
            </a:solidFill>
            <a:prstDash val="solid"/>
          </a:ln>
        </p:spPr>
      </p:sp>
      <p:sp>
        <p:nvSpPr>
          <p:cNvPr id="29" name="Shape 23"/>
          <p:cNvSpPr/>
          <p:nvPr/>
        </p:nvSpPr>
        <p:spPr>
          <a:xfrm>
            <a:off x="630936" y="5979460"/>
            <a:ext cx="329184" cy="329184"/>
          </a:xfrm>
          <a:prstGeom prst="ellipse">
            <a:avLst/>
          </a:prstGeom>
          <a:solidFill>
            <a:srgbClr val="C7992F"/>
          </a:solidFill>
          <a:ln/>
        </p:spPr>
      </p:sp>
      <p:sp>
        <p:nvSpPr>
          <p:cNvPr id="30" name="Text 24"/>
          <p:cNvSpPr/>
          <p:nvPr/>
        </p:nvSpPr>
        <p:spPr>
          <a:xfrm>
            <a:off x="630936" y="5997390"/>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3</a:t>
            </a:r>
            <a:endParaRPr lang="en-US" sz="1600" dirty="0"/>
          </a:p>
        </p:txBody>
      </p:sp>
      <p:sp>
        <p:nvSpPr>
          <p:cNvPr id="31" name="Text 25"/>
          <p:cNvSpPr/>
          <p:nvPr/>
        </p:nvSpPr>
        <p:spPr>
          <a:xfrm>
            <a:off x="1069848" y="5796222"/>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Booth Committee Assessment  —  </a:t>
            </a:r>
            <a:r>
              <a:rPr lang="en-US" sz="1200" dirty="0">
                <a:solidFill>
                  <a:srgbClr val="E3E9F2"/>
                </a:solidFill>
                <a:latin typeface="Calibri" pitchFamily="34" charset="0"/>
                <a:ea typeface="Calibri" pitchFamily="34" charset="-122"/>
                <a:cs typeface="Calibri" pitchFamily="34" charset="-120"/>
              </a:rPr>
              <a:t>How active each committee really is, and what problems ground workers are facing.</a:t>
            </a:r>
            <a:endParaRPr lang="en-US" sz="1400" dirty="0"/>
          </a:p>
        </p:txBody>
      </p:sp>
      <p:sp>
        <p:nvSpPr>
          <p:cNvPr id="32" name="Shape 26"/>
          <p:cNvSpPr/>
          <p:nvPr/>
        </p:nvSpPr>
        <p:spPr>
          <a:xfrm>
            <a:off x="6227064" y="5750324"/>
            <a:ext cx="5468112" cy="841248"/>
          </a:xfrm>
          <a:prstGeom prst="roundRect">
            <a:avLst>
              <a:gd name="adj" fmla="val 7609"/>
            </a:avLst>
          </a:prstGeom>
          <a:ln w="13970">
            <a:solidFill>
              <a:srgbClr val="C7992F"/>
            </a:solidFill>
            <a:prstDash val="solid"/>
          </a:ln>
        </p:spPr>
      </p:sp>
      <p:sp>
        <p:nvSpPr>
          <p:cNvPr id="33" name="Shape 27"/>
          <p:cNvSpPr/>
          <p:nvPr/>
        </p:nvSpPr>
        <p:spPr>
          <a:xfrm>
            <a:off x="6355080" y="5997390"/>
            <a:ext cx="329184" cy="329184"/>
          </a:xfrm>
          <a:prstGeom prst="ellipse">
            <a:avLst/>
          </a:prstGeom>
          <a:solidFill>
            <a:srgbClr val="C7992F"/>
          </a:solidFill>
          <a:ln/>
        </p:spPr>
      </p:sp>
      <p:sp>
        <p:nvSpPr>
          <p:cNvPr id="34" name="Text 28"/>
          <p:cNvSpPr/>
          <p:nvPr/>
        </p:nvSpPr>
        <p:spPr>
          <a:xfrm>
            <a:off x="6355080" y="5997390"/>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4</a:t>
            </a:r>
            <a:endParaRPr lang="en-US" sz="1600" dirty="0"/>
          </a:p>
        </p:txBody>
      </p:sp>
      <p:sp>
        <p:nvSpPr>
          <p:cNvPr id="35" name="Text 29"/>
          <p:cNvSpPr/>
          <p:nvPr/>
        </p:nvSpPr>
        <p:spPr>
          <a:xfrm>
            <a:off x="6793992" y="5796222"/>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Weekly Ground Intelligence Briefing  —  </a:t>
            </a:r>
            <a:r>
              <a:rPr lang="en-US" sz="1200" dirty="0">
                <a:solidFill>
                  <a:srgbClr val="E3E9F2"/>
                </a:solidFill>
                <a:latin typeface="Calibri" pitchFamily="34" charset="0"/>
                <a:ea typeface="Calibri" pitchFamily="34" charset="-122"/>
                <a:cs typeface="Calibri" pitchFamily="34" charset="-120"/>
              </a:rPr>
              <a:t>A regular update to campaign leadership on what the ground data is showing.</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4">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131780"/>
            <a:ext cx="10881360" cy="502920"/>
          </a:xfrm>
          <a:prstGeom prst="rect">
            <a:avLst/>
          </a:prstGeom>
          <a:noFill/>
          <a:ln/>
        </p:spPr>
        <p:txBody>
          <a:bodyPr wrap="square" lIns="0" tIns="0" rIns="0" bIns="0" rtlCol="0" anchor="t"/>
          <a:lstStyle/>
          <a:p>
            <a:pPr marL="0" indent="0">
              <a:lnSpc>
                <a:spcPct val="105000"/>
              </a:lnSpc>
              <a:buNone/>
            </a:pPr>
            <a:r>
              <a:rPr lang="en-US" sz="2200" b="1" dirty="0">
                <a:solidFill>
                  <a:srgbClr val="FFFFFF"/>
                </a:solidFill>
                <a:latin typeface="Cambria" pitchFamily="34" charset="0"/>
                <a:ea typeface="Cambria" pitchFamily="34" charset="-122"/>
                <a:cs typeface="Cambria" pitchFamily="34" charset="-120"/>
              </a:rPr>
              <a:t>Digital &amp; Social Media Management</a:t>
            </a:r>
            <a:endParaRPr lang="en-US" sz="2200" dirty="0"/>
          </a:p>
        </p:txBody>
      </p:sp>
      <p:pic>
        <p:nvPicPr>
          <p:cNvPr id="3" name="Image 0" descr="preencoded.png"/>
          <p:cNvPicPr>
            <a:picLocks noChangeAspect="1"/>
          </p:cNvPicPr>
          <p:nvPr/>
        </p:nvPicPr>
        <p:blipFill>
          <a:blip r:embed="rId3"/>
          <a:stretch>
            <a:fillRect/>
          </a:stretch>
        </p:blipFill>
        <p:spPr>
          <a:xfrm>
            <a:off x="11614307" y="76011"/>
            <a:ext cx="562285" cy="562285"/>
          </a:xfrm>
          <a:prstGeom prst="rect">
            <a:avLst/>
          </a:prstGeom>
        </p:spPr>
      </p:pic>
      <p:sp>
        <p:nvSpPr>
          <p:cNvPr id="5" name="Text 2"/>
          <p:cNvSpPr/>
          <p:nvPr/>
        </p:nvSpPr>
        <p:spPr>
          <a:xfrm>
            <a:off x="502920" y="695481"/>
            <a:ext cx="11155680" cy="475488"/>
          </a:xfrm>
          <a:prstGeom prst="rect">
            <a:avLst/>
          </a:prstGeom>
          <a:noFill/>
          <a:ln/>
        </p:spPr>
        <p:txBody>
          <a:bodyPr wrap="square" lIns="0" tIns="0" rIns="0" bIns="0" rtlCol="0" anchor="t"/>
          <a:lstStyle/>
          <a:p>
            <a:pPr marL="0" indent="0">
              <a:lnSpc>
                <a:spcPct val="120000"/>
              </a:lnSpc>
              <a:buNone/>
            </a:pPr>
            <a:r>
              <a:rPr lang="en-US" sz="1400" dirty="0">
                <a:solidFill>
                  <a:srgbClr val="E3E9F2"/>
                </a:solidFill>
                <a:latin typeface="Calibri" pitchFamily="34" charset="0"/>
                <a:ea typeface="Calibri" pitchFamily="34" charset="-122"/>
                <a:cs typeface="Calibri" pitchFamily="34" charset="-120"/>
              </a:rPr>
              <a:t>From advertising and content to day-to-day management of every major platform — as one coordinated operation, using practical, hands-on execution rather than untested or overly complicated tactics.</a:t>
            </a:r>
            <a:endParaRPr lang="en-US" sz="1400" dirty="0"/>
          </a:p>
        </p:txBody>
      </p:sp>
      <p:sp>
        <p:nvSpPr>
          <p:cNvPr id="6" name="Text 3"/>
          <p:cNvSpPr/>
          <p:nvPr/>
        </p:nvSpPr>
        <p:spPr>
          <a:xfrm>
            <a:off x="502920" y="1396699"/>
            <a:ext cx="54864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OUR METHODOLOGY</a:t>
            </a:r>
            <a:endParaRPr lang="en-US" sz="1600" dirty="0"/>
          </a:p>
        </p:txBody>
      </p:sp>
      <p:sp>
        <p:nvSpPr>
          <p:cNvPr id="7" name="Shape 4"/>
          <p:cNvSpPr/>
          <p:nvPr/>
        </p:nvSpPr>
        <p:spPr>
          <a:xfrm>
            <a:off x="502920" y="1688590"/>
            <a:ext cx="11183112" cy="566928"/>
          </a:xfrm>
          <a:prstGeom prst="roundRect">
            <a:avLst>
              <a:gd name="adj" fmla="val 9677"/>
            </a:avLst>
          </a:prstGeom>
          <a:solidFill>
            <a:srgbClr val="0F1E3D"/>
          </a:solidFill>
          <a:ln w="12700">
            <a:solidFill>
              <a:srgbClr val="1E3358"/>
            </a:solidFill>
            <a:prstDash val="solid"/>
          </a:ln>
        </p:spPr>
      </p:sp>
      <p:sp>
        <p:nvSpPr>
          <p:cNvPr id="8" name="Shape 5"/>
          <p:cNvSpPr/>
          <p:nvPr/>
        </p:nvSpPr>
        <p:spPr>
          <a:xfrm>
            <a:off x="640080" y="1798318"/>
            <a:ext cx="347472" cy="347472"/>
          </a:xfrm>
          <a:prstGeom prst="ellipse">
            <a:avLst/>
          </a:prstGeom>
          <a:solidFill>
            <a:srgbClr val="C7992F"/>
          </a:solidFill>
          <a:ln/>
        </p:spPr>
      </p:sp>
      <p:pic>
        <p:nvPicPr>
          <p:cNvPr id="9" name="Image 1" descr="preencoded.png"/>
          <p:cNvPicPr>
            <a:picLocks noChangeAspect="1"/>
          </p:cNvPicPr>
          <p:nvPr/>
        </p:nvPicPr>
        <p:blipFill>
          <a:blip r:embed="rId4">
            <a:biLevel thresh="75000"/>
          </a:blip>
          <a:stretch>
            <a:fillRect/>
          </a:stretch>
        </p:blipFill>
        <p:spPr>
          <a:xfrm>
            <a:off x="722376" y="1880614"/>
            <a:ext cx="182880" cy="182880"/>
          </a:xfrm>
          <a:prstGeom prst="rect">
            <a:avLst/>
          </a:prstGeom>
        </p:spPr>
      </p:pic>
      <p:sp>
        <p:nvSpPr>
          <p:cNvPr id="10" name="Text 6"/>
          <p:cNvSpPr/>
          <p:nvPr/>
        </p:nvSpPr>
        <p:spPr>
          <a:xfrm>
            <a:off x="1097280" y="1716022"/>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Online Presence &amp; Content  </a:t>
            </a:r>
            <a:r>
              <a:rPr lang="en-US" sz="1400" dirty="0">
                <a:solidFill>
                  <a:srgbClr val="E3E9F2"/>
                </a:solidFill>
                <a:latin typeface="Calibri" pitchFamily="34" charset="0"/>
                <a:ea typeface="Calibri" pitchFamily="34" charset="-122"/>
                <a:cs typeface="Calibri" pitchFamily="34" charset="-120"/>
              </a:rPr>
              <a:t>Website, blogs, Google Business Profile, and regular YouTube videos and posts across Facebook, Instagram, and X.</a:t>
            </a:r>
            <a:endParaRPr lang="en-US" sz="1600" dirty="0"/>
          </a:p>
        </p:txBody>
      </p:sp>
      <p:sp>
        <p:nvSpPr>
          <p:cNvPr id="11" name="Shape 7"/>
          <p:cNvSpPr/>
          <p:nvPr/>
        </p:nvSpPr>
        <p:spPr>
          <a:xfrm>
            <a:off x="502920" y="2364529"/>
            <a:ext cx="11183112" cy="566928"/>
          </a:xfrm>
          <a:prstGeom prst="roundRect">
            <a:avLst>
              <a:gd name="adj" fmla="val 9677"/>
            </a:avLst>
          </a:prstGeom>
          <a:solidFill>
            <a:srgbClr val="0F1E3D"/>
          </a:solidFill>
          <a:ln w="12700">
            <a:solidFill>
              <a:srgbClr val="1E3358"/>
            </a:solidFill>
            <a:prstDash val="solid"/>
          </a:ln>
        </p:spPr>
      </p:sp>
      <p:sp>
        <p:nvSpPr>
          <p:cNvPr id="12" name="Shape 8"/>
          <p:cNvSpPr/>
          <p:nvPr/>
        </p:nvSpPr>
        <p:spPr>
          <a:xfrm>
            <a:off x="640080" y="2474257"/>
            <a:ext cx="347472" cy="347472"/>
          </a:xfrm>
          <a:prstGeom prst="ellipse">
            <a:avLst/>
          </a:prstGeom>
          <a:solidFill>
            <a:srgbClr val="C7992F"/>
          </a:solidFill>
          <a:ln/>
        </p:spPr>
      </p:sp>
      <p:pic>
        <p:nvPicPr>
          <p:cNvPr id="13" name="Image 2" descr="preencoded.png"/>
          <p:cNvPicPr>
            <a:picLocks noChangeAspect="1"/>
          </p:cNvPicPr>
          <p:nvPr/>
        </p:nvPicPr>
        <p:blipFill>
          <a:blip r:embed="rId5">
            <a:biLevel thresh="75000"/>
          </a:blip>
          <a:stretch>
            <a:fillRect/>
          </a:stretch>
        </p:blipFill>
        <p:spPr>
          <a:xfrm>
            <a:off x="722376" y="2556553"/>
            <a:ext cx="182880" cy="182880"/>
          </a:xfrm>
          <a:prstGeom prst="rect">
            <a:avLst/>
          </a:prstGeom>
        </p:spPr>
      </p:pic>
      <p:sp>
        <p:nvSpPr>
          <p:cNvPr id="14" name="Text 9"/>
          <p:cNvSpPr/>
          <p:nvPr/>
        </p:nvSpPr>
        <p:spPr>
          <a:xfrm>
            <a:off x="1097280" y="2391961"/>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Advertising &amp; SEO  </a:t>
            </a:r>
            <a:r>
              <a:rPr lang="en-US" sz="1400" dirty="0">
                <a:solidFill>
                  <a:srgbClr val="E3E9F2"/>
                </a:solidFill>
                <a:latin typeface="Calibri" pitchFamily="34" charset="0"/>
                <a:ea typeface="Calibri" pitchFamily="34" charset="-122"/>
                <a:cs typeface="Calibri" pitchFamily="34" charset="-120"/>
              </a:rPr>
              <a:t>Paid advertising and search engine optimization so the candidate is easy to find whenever someone looks them up.</a:t>
            </a:r>
            <a:endParaRPr lang="en-US" sz="1600" dirty="0"/>
          </a:p>
        </p:txBody>
      </p:sp>
      <p:sp>
        <p:nvSpPr>
          <p:cNvPr id="15" name="Shape 10"/>
          <p:cNvSpPr/>
          <p:nvPr/>
        </p:nvSpPr>
        <p:spPr>
          <a:xfrm>
            <a:off x="502920" y="3031502"/>
            <a:ext cx="11183112" cy="566928"/>
          </a:xfrm>
          <a:prstGeom prst="roundRect">
            <a:avLst>
              <a:gd name="adj" fmla="val 9677"/>
            </a:avLst>
          </a:prstGeom>
          <a:solidFill>
            <a:srgbClr val="0F1E3D"/>
          </a:solidFill>
          <a:ln w="12700">
            <a:solidFill>
              <a:srgbClr val="1E3358"/>
            </a:solidFill>
            <a:prstDash val="solid"/>
          </a:ln>
        </p:spPr>
      </p:sp>
      <p:sp>
        <p:nvSpPr>
          <p:cNvPr id="16" name="Shape 11"/>
          <p:cNvSpPr/>
          <p:nvPr/>
        </p:nvSpPr>
        <p:spPr>
          <a:xfrm>
            <a:off x="640080" y="3141230"/>
            <a:ext cx="347472" cy="347472"/>
          </a:xfrm>
          <a:prstGeom prst="ellipse">
            <a:avLst/>
          </a:prstGeom>
          <a:solidFill>
            <a:srgbClr val="C7992F"/>
          </a:solidFill>
          <a:ln/>
        </p:spPr>
      </p:sp>
      <p:pic>
        <p:nvPicPr>
          <p:cNvPr id="17" name="Image 3" descr="preencoded.png"/>
          <p:cNvPicPr>
            <a:picLocks noChangeAspect="1"/>
          </p:cNvPicPr>
          <p:nvPr/>
        </p:nvPicPr>
        <p:blipFill>
          <a:blip r:embed="rId6">
            <a:biLevel thresh="75000"/>
          </a:blip>
          <a:stretch>
            <a:fillRect/>
          </a:stretch>
        </p:blipFill>
        <p:spPr>
          <a:xfrm>
            <a:off x="722376" y="3223526"/>
            <a:ext cx="182880" cy="182880"/>
          </a:xfrm>
          <a:prstGeom prst="rect">
            <a:avLst/>
          </a:prstGeom>
        </p:spPr>
      </p:pic>
      <p:sp>
        <p:nvSpPr>
          <p:cNvPr id="18" name="Text 12"/>
          <p:cNvSpPr/>
          <p:nvPr/>
        </p:nvSpPr>
        <p:spPr>
          <a:xfrm>
            <a:off x="1097280" y="3058934"/>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Platform Management &amp; WhatsApp  </a:t>
            </a:r>
            <a:r>
              <a:rPr lang="en-US" sz="1400" dirty="0">
                <a:solidFill>
                  <a:srgbClr val="E3E9F2"/>
                </a:solidFill>
                <a:latin typeface="Calibri" pitchFamily="34" charset="0"/>
                <a:ea typeface="Calibri" pitchFamily="34" charset="-122"/>
                <a:cs typeface="Calibri" pitchFamily="34" charset="-120"/>
              </a:rPr>
              <a:t>Day-to-day posting and engagement across every platform, plus dedicated WhatsApp groups for voters and supporters.</a:t>
            </a:r>
            <a:endParaRPr lang="en-US" sz="1600" dirty="0"/>
          </a:p>
        </p:txBody>
      </p:sp>
      <p:sp>
        <p:nvSpPr>
          <p:cNvPr id="19" name="Shape 13"/>
          <p:cNvSpPr/>
          <p:nvPr/>
        </p:nvSpPr>
        <p:spPr>
          <a:xfrm>
            <a:off x="502920" y="3689512"/>
            <a:ext cx="11183112" cy="566928"/>
          </a:xfrm>
          <a:prstGeom prst="roundRect">
            <a:avLst>
              <a:gd name="adj" fmla="val 9677"/>
            </a:avLst>
          </a:prstGeom>
          <a:solidFill>
            <a:srgbClr val="0F1E3D"/>
          </a:solidFill>
          <a:ln w="12700">
            <a:solidFill>
              <a:srgbClr val="1E3358"/>
            </a:solidFill>
            <a:prstDash val="solid"/>
          </a:ln>
        </p:spPr>
      </p:sp>
      <p:sp>
        <p:nvSpPr>
          <p:cNvPr id="20" name="Shape 14"/>
          <p:cNvSpPr/>
          <p:nvPr/>
        </p:nvSpPr>
        <p:spPr>
          <a:xfrm>
            <a:off x="640080" y="3799240"/>
            <a:ext cx="347472" cy="347472"/>
          </a:xfrm>
          <a:prstGeom prst="ellipse">
            <a:avLst/>
          </a:prstGeom>
          <a:solidFill>
            <a:srgbClr val="C7992F"/>
          </a:solidFill>
          <a:ln/>
        </p:spPr>
      </p:sp>
      <p:pic>
        <p:nvPicPr>
          <p:cNvPr id="21" name="Image 4" descr="preencoded.png"/>
          <p:cNvPicPr>
            <a:picLocks noChangeAspect="1"/>
          </p:cNvPicPr>
          <p:nvPr/>
        </p:nvPicPr>
        <p:blipFill>
          <a:blip r:embed="rId7">
            <a:biLevel thresh="75000"/>
          </a:blip>
          <a:stretch>
            <a:fillRect/>
          </a:stretch>
        </p:blipFill>
        <p:spPr>
          <a:xfrm>
            <a:off x="722376" y="3881536"/>
            <a:ext cx="182880" cy="182880"/>
          </a:xfrm>
          <a:prstGeom prst="rect">
            <a:avLst/>
          </a:prstGeom>
        </p:spPr>
      </p:pic>
      <p:sp>
        <p:nvSpPr>
          <p:cNvPr id="22" name="Text 15"/>
          <p:cNvSpPr/>
          <p:nvPr/>
        </p:nvSpPr>
        <p:spPr>
          <a:xfrm>
            <a:off x="1097280" y="3716944"/>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Volunteer Amplification  </a:t>
            </a:r>
            <a:r>
              <a:rPr lang="en-US" sz="1400" dirty="0">
                <a:solidFill>
                  <a:srgbClr val="E3E9F2"/>
                </a:solidFill>
                <a:latin typeface="Calibri" pitchFamily="34" charset="0"/>
                <a:ea typeface="Calibri" pitchFamily="34" charset="-122"/>
                <a:cs typeface="Calibri" pitchFamily="34" charset="-120"/>
              </a:rPr>
              <a:t>A trained volunteer network sharing content, fan pages widening reach, and daily listening across every platform.</a:t>
            </a:r>
            <a:endParaRPr lang="en-US" sz="1600" dirty="0"/>
          </a:p>
        </p:txBody>
      </p:sp>
      <p:sp>
        <p:nvSpPr>
          <p:cNvPr id="23" name="Text 16"/>
          <p:cNvSpPr/>
          <p:nvPr/>
        </p:nvSpPr>
        <p:spPr>
          <a:xfrm>
            <a:off x="502920" y="4393779"/>
            <a:ext cx="54864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KEY DELIVERABLES</a:t>
            </a:r>
            <a:endParaRPr lang="en-US" sz="1600" dirty="0"/>
          </a:p>
        </p:txBody>
      </p:sp>
      <p:sp>
        <p:nvSpPr>
          <p:cNvPr id="24" name="Shape 17"/>
          <p:cNvSpPr/>
          <p:nvPr/>
        </p:nvSpPr>
        <p:spPr>
          <a:xfrm>
            <a:off x="502920" y="4731212"/>
            <a:ext cx="5468112" cy="841248"/>
          </a:xfrm>
          <a:prstGeom prst="roundRect">
            <a:avLst>
              <a:gd name="adj" fmla="val 7609"/>
            </a:avLst>
          </a:prstGeom>
          <a:ln w="13970">
            <a:solidFill>
              <a:srgbClr val="C7992F"/>
            </a:solidFill>
            <a:prstDash val="solid"/>
          </a:ln>
        </p:spPr>
      </p:sp>
      <p:sp>
        <p:nvSpPr>
          <p:cNvPr id="25" name="Shape 18"/>
          <p:cNvSpPr/>
          <p:nvPr/>
        </p:nvSpPr>
        <p:spPr>
          <a:xfrm>
            <a:off x="630936" y="4987244"/>
            <a:ext cx="329184" cy="329184"/>
          </a:xfrm>
          <a:prstGeom prst="ellipse">
            <a:avLst/>
          </a:prstGeom>
          <a:solidFill>
            <a:srgbClr val="C7992F"/>
          </a:solidFill>
          <a:ln/>
        </p:spPr>
      </p:sp>
      <p:sp>
        <p:nvSpPr>
          <p:cNvPr id="26" name="Text 19"/>
          <p:cNvSpPr/>
          <p:nvPr/>
        </p:nvSpPr>
        <p:spPr>
          <a:xfrm>
            <a:off x="630936" y="4987244"/>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1</a:t>
            </a:r>
            <a:endParaRPr lang="en-US" sz="1600" dirty="0"/>
          </a:p>
        </p:txBody>
      </p:sp>
      <p:sp>
        <p:nvSpPr>
          <p:cNvPr id="27" name="Text 20"/>
          <p:cNvSpPr/>
          <p:nvPr/>
        </p:nvSpPr>
        <p:spPr>
          <a:xfrm>
            <a:off x="1069848" y="4786076"/>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Monthly Content &amp; Platform Calendar  —  </a:t>
            </a:r>
            <a:r>
              <a:rPr lang="en-US" sz="1200" dirty="0">
                <a:solidFill>
                  <a:srgbClr val="E3E9F2"/>
                </a:solidFill>
                <a:latin typeface="Calibri" pitchFamily="34" charset="0"/>
                <a:ea typeface="Calibri" pitchFamily="34" charset="-122"/>
                <a:cs typeface="Calibri" pitchFamily="34" charset="-120"/>
              </a:rPr>
              <a:t>Blogs, videos, and posts across every platform, produced on a regular cadence.</a:t>
            </a:r>
            <a:endParaRPr lang="en-US" sz="1400" dirty="0"/>
          </a:p>
        </p:txBody>
      </p:sp>
      <p:sp>
        <p:nvSpPr>
          <p:cNvPr id="28" name="Shape 21"/>
          <p:cNvSpPr/>
          <p:nvPr/>
        </p:nvSpPr>
        <p:spPr>
          <a:xfrm>
            <a:off x="6227064" y="4731212"/>
            <a:ext cx="5468112" cy="841248"/>
          </a:xfrm>
          <a:prstGeom prst="roundRect">
            <a:avLst>
              <a:gd name="adj" fmla="val 7609"/>
            </a:avLst>
          </a:prstGeom>
          <a:ln w="13970">
            <a:solidFill>
              <a:srgbClr val="C7992F"/>
            </a:solidFill>
            <a:prstDash val="solid"/>
          </a:ln>
        </p:spPr>
      </p:sp>
      <p:sp>
        <p:nvSpPr>
          <p:cNvPr id="29" name="Shape 22"/>
          <p:cNvSpPr/>
          <p:nvPr/>
        </p:nvSpPr>
        <p:spPr>
          <a:xfrm>
            <a:off x="6355080" y="4987244"/>
            <a:ext cx="329184" cy="329184"/>
          </a:xfrm>
          <a:prstGeom prst="ellipse">
            <a:avLst/>
          </a:prstGeom>
          <a:solidFill>
            <a:srgbClr val="C7992F"/>
          </a:solidFill>
          <a:ln/>
        </p:spPr>
      </p:sp>
      <p:sp>
        <p:nvSpPr>
          <p:cNvPr id="30" name="Text 23"/>
          <p:cNvSpPr/>
          <p:nvPr/>
        </p:nvSpPr>
        <p:spPr>
          <a:xfrm>
            <a:off x="6355080" y="4987244"/>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2</a:t>
            </a:r>
            <a:endParaRPr lang="en-US" sz="1600" dirty="0"/>
          </a:p>
        </p:txBody>
      </p:sp>
      <p:sp>
        <p:nvSpPr>
          <p:cNvPr id="31" name="Text 24"/>
          <p:cNvSpPr/>
          <p:nvPr/>
        </p:nvSpPr>
        <p:spPr>
          <a:xfrm>
            <a:off x="6793992" y="4786076"/>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Digital Advertising &amp; SEO Report  —  </a:t>
            </a:r>
            <a:r>
              <a:rPr lang="en-US" sz="1200" dirty="0">
                <a:solidFill>
                  <a:srgbClr val="E3E9F2"/>
                </a:solidFill>
                <a:latin typeface="Calibri" pitchFamily="34" charset="0"/>
                <a:ea typeface="Calibri" pitchFamily="34" charset="-122"/>
                <a:cs typeface="Calibri" pitchFamily="34" charset="-120"/>
              </a:rPr>
              <a:t>A simple summary of ad spend, reach, and search visibility.</a:t>
            </a:r>
            <a:endParaRPr lang="en-US" sz="1400" dirty="0"/>
          </a:p>
        </p:txBody>
      </p:sp>
      <p:sp>
        <p:nvSpPr>
          <p:cNvPr id="32" name="Shape 25"/>
          <p:cNvSpPr/>
          <p:nvPr/>
        </p:nvSpPr>
        <p:spPr>
          <a:xfrm>
            <a:off x="502920" y="5682188"/>
            <a:ext cx="5468112" cy="841248"/>
          </a:xfrm>
          <a:prstGeom prst="roundRect">
            <a:avLst>
              <a:gd name="adj" fmla="val 7609"/>
            </a:avLst>
          </a:prstGeom>
          <a:ln w="13970">
            <a:solidFill>
              <a:srgbClr val="C7992F"/>
            </a:solidFill>
            <a:prstDash val="solid"/>
          </a:ln>
        </p:spPr>
      </p:sp>
      <p:sp>
        <p:nvSpPr>
          <p:cNvPr id="33" name="Shape 26"/>
          <p:cNvSpPr/>
          <p:nvPr/>
        </p:nvSpPr>
        <p:spPr>
          <a:xfrm>
            <a:off x="630936" y="5938220"/>
            <a:ext cx="329184" cy="329184"/>
          </a:xfrm>
          <a:prstGeom prst="ellipse">
            <a:avLst/>
          </a:prstGeom>
          <a:solidFill>
            <a:srgbClr val="C7992F"/>
          </a:solidFill>
          <a:ln/>
        </p:spPr>
      </p:sp>
      <p:sp>
        <p:nvSpPr>
          <p:cNvPr id="34" name="Text 27"/>
          <p:cNvSpPr/>
          <p:nvPr/>
        </p:nvSpPr>
        <p:spPr>
          <a:xfrm>
            <a:off x="630936" y="5938220"/>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3</a:t>
            </a:r>
            <a:endParaRPr lang="en-US" sz="1600" dirty="0"/>
          </a:p>
        </p:txBody>
      </p:sp>
      <p:sp>
        <p:nvSpPr>
          <p:cNvPr id="35" name="Text 28"/>
          <p:cNvSpPr/>
          <p:nvPr/>
        </p:nvSpPr>
        <p:spPr>
          <a:xfrm>
            <a:off x="1069848" y="5737052"/>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Volunteer Amplification Network  —  </a:t>
            </a:r>
            <a:r>
              <a:rPr lang="en-US" sz="1200" dirty="0">
                <a:solidFill>
                  <a:srgbClr val="E3E9F2"/>
                </a:solidFill>
                <a:latin typeface="Calibri" pitchFamily="34" charset="0"/>
                <a:ea typeface="Calibri" pitchFamily="34" charset="-122"/>
                <a:cs typeface="Calibri" pitchFamily="34" charset="-120"/>
              </a:rPr>
              <a:t>A trained, organized group actively sharing and boosting content.</a:t>
            </a:r>
            <a:endParaRPr lang="en-US" sz="1400" dirty="0"/>
          </a:p>
        </p:txBody>
      </p:sp>
      <p:sp>
        <p:nvSpPr>
          <p:cNvPr id="36" name="Shape 29"/>
          <p:cNvSpPr/>
          <p:nvPr/>
        </p:nvSpPr>
        <p:spPr>
          <a:xfrm>
            <a:off x="6227064" y="5682188"/>
            <a:ext cx="5468112" cy="841248"/>
          </a:xfrm>
          <a:prstGeom prst="roundRect">
            <a:avLst>
              <a:gd name="adj" fmla="val 7609"/>
            </a:avLst>
          </a:prstGeom>
          <a:ln w="13970">
            <a:solidFill>
              <a:srgbClr val="C7992F"/>
            </a:solidFill>
            <a:prstDash val="solid"/>
          </a:ln>
        </p:spPr>
      </p:sp>
      <p:sp>
        <p:nvSpPr>
          <p:cNvPr id="37" name="Shape 30"/>
          <p:cNvSpPr/>
          <p:nvPr/>
        </p:nvSpPr>
        <p:spPr>
          <a:xfrm>
            <a:off x="6355080" y="5938220"/>
            <a:ext cx="329184" cy="329184"/>
          </a:xfrm>
          <a:prstGeom prst="ellipse">
            <a:avLst/>
          </a:prstGeom>
          <a:solidFill>
            <a:srgbClr val="C7992F"/>
          </a:solidFill>
          <a:ln/>
        </p:spPr>
      </p:sp>
      <p:sp>
        <p:nvSpPr>
          <p:cNvPr id="38" name="Text 31"/>
          <p:cNvSpPr/>
          <p:nvPr/>
        </p:nvSpPr>
        <p:spPr>
          <a:xfrm>
            <a:off x="6355080" y="5938220"/>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4</a:t>
            </a:r>
            <a:endParaRPr lang="en-US" sz="1600" dirty="0"/>
          </a:p>
        </p:txBody>
      </p:sp>
      <p:sp>
        <p:nvSpPr>
          <p:cNvPr id="39" name="Text 32"/>
          <p:cNvSpPr/>
          <p:nvPr/>
        </p:nvSpPr>
        <p:spPr>
          <a:xfrm>
            <a:off x="6793992" y="5737052"/>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Weekly Performance &amp; Sentiment Report  —  </a:t>
            </a:r>
            <a:r>
              <a:rPr lang="en-US" sz="1200" dirty="0">
                <a:solidFill>
                  <a:srgbClr val="E3E9F2"/>
                </a:solidFill>
                <a:latin typeface="Calibri" pitchFamily="34" charset="0"/>
                <a:ea typeface="Calibri" pitchFamily="34" charset="-122"/>
                <a:cs typeface="Calibri" pitchFamily="34" charset="-120"/>
              </a:rPr>
              <a:t>How content performed, and how people are reacting online.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5">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113853"/>
            <a:ext cx="10881360" cy="502920"/>
          </a:xfrm>
          <a:prstGeom prst="rect">
            <a:avLst/>
          </a:prstGeom>
          <a:noFill/>
          <a:ln/>
        </p:spPr>
        <p:txBody>
          <a:bodyPr wrap="square" lIns="0" tIns="0" rIns="0" bIns="0" rtlCol="0" anchor="t"/>
          <a:lstStyle/>
          <a:p>
            <a:pPr marL="0" indent="0">
              <a:lnSpc>
                <a:spcPct val="105000"/>
              </a:lnSpc>
              <a:buNone/>
            </a:pPr>
            <a:r>
              <a:rPr lang="en-US" sz="2200" b="1" dirty="0">
                <a:solidFill>
                  <a:srgbClr val="FFFFFF"/>
                </a:solidFill>
                <a:latin typeface="Cambria" pitchFamily="34" charset="0"/>
                <a:ea typeface="Cambria" pitchFamily="34" charset="-122"/>
                <a:cs typeface="Cambria" pitchFamily="34" charset="-120"/>
              </a:rPr>
              <a:t>Door to Door Campaign</a:t>
            </a:r>
            <a:endParaRPr lang="en-US" sz="2200" dirty="0"/>
          </a:p>
        </p:txBody>
      </p:sp>
      <p:pic>
        <p:nvPicPr>
          <p:cNvPr id="3" name="Image 0" descr="preencoded.png"/>
          <p:cNvPicPr>
            <a:picLocks noChangeAspect="1"/>
          </p:cNvPicPr>
          <p:nvPr/>
        </p:nvPicPr>
        <p:blipFill>
          <a:blip r:embed="rId3"/>
          <a:stretch>
            <a:fillRect/>
          </a:stretch>
        </p:blipFill>
        <p:spPr>
          <a:xfrm>
            <a:off x="11633590" y="74316"/>
            <a:ext cx="511168" cy="511168"/>
          </a:xfrm>
          <a:prstGeom prst="rect">
            <a:avLst/>
          </a:prstGeom>
        </p:spPr>
      </p:pic>
      <p:sp>
        <p:nvSpPr>
          <p:cNvPr id="5" name="Text 2"/>
          <p:cNvSpPr/>
          <p:nvPr/>
        </p:nvSpPr>
        <p:spPr>
          <a:xfrm>
            <a:off x="502920" y="686516"/>
            <a:ext cx="11155680" cy="475488"/>
          </a:xfrm>
          <a:prstGeom prst="rect">
            <a:avLst/>
          </a:prstGeom>
          <a:noFill/>
          <a:ln/>
        </p:spPr>
        <p:txBody>
          <a:bodyPr wrap="square" lIns="0" tIns="0" rIns="0" bIns="0" rtlCol="0" anchor="t"/>
          <a:lstStyle/>
          <a:p>
            <a:pPr marL="0" indent="0">
              <a:lnSpc>
                <a:spcPct val="120000"/>
              </a:lnSpc>
              <a:buNone/>
            </a:pPr>
            <a:r>
              <a:rPr lang="en-US" sz="1400" dirty="0">
                <a:solidFill>
                  <a:srgbClr val="E3E9F2"/>
                </a:solidFill>
                <a:latin typeface="Calibri" pitchFamily="34" charset="0"/>
                <a:ea typeface="Calibri" pitchFamily="34" charset="-122"/>
                <a:cs typeface="Calibri" pitchFamily="34" charset="-120"/>
              </a:rPr>
              <a:t>Digital reach is powerful, but it doesn't replace a direct, personal conversation. This is where a campaign's message is tested against real reactions — and where the campaign builds its own voter data, household by household.</a:t>
            </a:r>
            <a:endParaRPr lang="en-US" sz="1400" dirty="0"/>
          </a:p>
        </p:txBody>
      </p:sp>
      <p:sp>
        <p:nvSpPr>
          <p:cNvPr id="6" name="Text 3"/>
          <p:cNvSpPr/>
          <p:nvPr/>
        </p:nvSpPr>
        <p:spPr>
          <a:xfrm>
            <a:off x="502920" y="1307048"/>
            <a:ext cx="54864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OUR METHODOLOGY</a:t>
            </a:r>
            <a:endParaRPr lang="en-US" sz="1600" dirty="0"/>
          </a:p>
        </p:txBody>
      </p:sp>
      <p:sp>
        <p:nvSpPr>
          <p:cNvPr id="7" name="Shape 4"/>
          <p:cNvSpPr/>
          <p:nvPr/>
        </p:nvSpPr>
        <p:spPr>
          <a:xfrm>
            <a:off x="502920" y="1607907"/>
            <a:ext cx="11183112" cy="566928"/>
          </a:xfrm>
          <a:prstGeom prst="roundRect">
            <a:avLst>
              <a:gd name="adj" fmla="val 9677"/>
            </a:avLst>
          </a:prstGeom>
          <a:solidFill>
            <a:srgbClr val="0F1E3D"/>
          </a:solidFill>
          <a:ln w="12700">
            <a:solidFill>
              <a:srgbClr val="1E3358"/>
            </a:solidFill>
            <a:prstDash val="solid"/>
          </a:ln>
        </p:spPr>
      </p:sp>
      <p:sp>
        <p:nvSpPr>
          <p:cNvPr id="8" name="Shape 5"/>
          <p:cNvSpPr/>
          <p:nvPr/>
        </p:nvSpPr>
        <p:spPr>
          <a:xfrm>
            <a:off x="640080" y="1717635"/>
            <a:ext cx="347472" cy="347472"/>
          </a:xfrm>
          <a:prstGeom prst="ellipse">
            <a:avLst/>
          </a:prstGeom>
          <a:solidFill>
            <a:srgbClr val="C7992F"/>
          </a:solidFill>
          <a:ln/>
        </p:spPr>
      </p:sp>
      <p:pic>
        <p:nvPicPr>
          <p:cNvPr id="9" name="Image 1" descr="preencoded.png"/>
          <p:cNvPicPr>
            <a:picLocks noChangeAspect="1"/>
          </p:cNvPicPr>
          <p:nvPr/>
        </p:nvPicPr>
        <p:blipFill>
          <a:blip r:embed="rId4">
            <a:biLevel thresh="75000"/>
          </a:blip>
          <a:stretch>
            <a:fillRect/>
          </a:stretch>
        </p:blipFill>
        <p:spPr>
          <a:xfrm>
            <a:off x="722376" y="1799931"/>
            <a:ext cx="182880" cy="182880"/>
          </a:xfrm>
          <a:prstGeom prst="rect">
            <a:avLst/>
          </a:prstGeom>
        </p:spPr>
      </p:pic>
      <p:sp>
        <p:nvSpPr>
          <p:cNvPr id="10" name="Text 6"/>
          <p:cNvSpPr/>
          <p:nvPr/>
        </p:nvSpPr>
        <p:spPr>
          <a:xfrm>
            <a:off x="1097280" y="1635339"/>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Household Visits  </a:t>
            </a:r>
            <a:r>
              <a:rPr lang="en-US" sz="1400" dirty="0">
                <a:solidFill>
                  <a:srgbClr val="E3E9F2"/>
                </a:solidFill>
                <a:latin typeface="Calibri" pitchFamily="34" charset="0"/>
                <a:ea typeface="Calibri" pitchFamily="34" charset="-122"/>
                <a:cs typeface="Calibri" pitchFamily="34" charset="-120"/>
              </a:rPr>
              <a:t>Every household in the target area is visited and logged, building a structured target list.</a:t>
            </a:r>
            <a:endParaRPr lang="en-US" sz="1600" dirty="0"/>
          </a:p>
        </p:txBody>
      </p:sp>
      <p:sp>
        <p:nvSpPr>
          <p:cNvPr id="11" name="Shape 7"/>
          <p:cNvSpPr/>
          <p:nvPr/>
        </p:nvSpPr>
        <p:spPr>
          <a:xfrm>
            <a:off x="502920" y="2292811"/>
            <a:ext cx="11183112" cy="566928"/>
          </a:xfrm>
          <a:prstGeom prst="roundRect">
            <a:avLst>
              <a:gd name="adj" fmla="val 9677"/>
            </a:avLst>
          </a:prstGeom>
          <a:solidFill>
            <a:srgbClr val="0F1E3D"/>
          </a:solidFill>
          <a:ln w="12700">
            <a:solidFill>
              <a:srgbClr val="1E3358"/>
            </a:solidFill>
            <a:prstDash val="solid"/>
          </a:ln>
        </p:spPr>
      </p:sp>
      <p:sp>
        <p:nvSpPr>
          <p:cNvPr id="12" name="Shape 8"/>
          <p:cNvSpPr/>
          <p:nvPr/>
        </p:nvSpPr>
        <p:spPr>
          <a:xfrm>
            <a:off x="640080" y="2402539"/>
            <a:ext cx="347472" cy="347472"/>
          </a:xfrm>
          <a:prstGeom prst="ellipse">
            <a:avLst/>
          </a:prstGeom>
          <a:solidFill>
            <a:srgbClr val="C7992F"/>
          </a:solidFill>
          <a:ln/>
        </p:spPr>
      </p:sp>
      <p:pic>
        <p:nvPicPr>
          <p:cNvPr id="13" name="Image 2" descr="preencoded.png"/>
          <p:cNvPicPr>
            <a:picLocks noChangeAspect="1"/>
          </p:cNvPicPr>
          <p:nvPr/>
        </p:nvPicPr>
        <p:blipFill>
          <a:blip r:embed="rId5">
            <a:biLevel thresh="75000"/>
          </a:blip>
          <a:stretch>
            <a:fillRect/>
          </a:stretch>
        </p:blipFill>
        <p:spPr>
          <a:xfrm>
            <a:off x="722376" y="2484835"/>
            <a:ext cx="182880" cy="182880"/>
          </a:xfrm>
          <a:prstGeom prst="rect">
            <a:avLst/>
          </a:prstGeom>
        </p:spPr>
      </p:pic>
      <p:sp>
        <p:nvSpPr>
          <p:cNvPr id="14" name="Text 9"/>
          <p:cNvSpPr/>
          <p:nvPr/>
        </p:nvSpPr>
        <p:spPr>
          <a:xfrm>
            <a:off x="1097280" y="2320243"/>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Direct Engagement  </a:t>
            </a:r>
            <a:r>
              <a:rPr lang="en-US" sz="1400" dirty="0">
                <a:solidFill>
                  <a:srgbClr val="E3E9F2"/>
                </a:solidFill>
                <a:latin typeface="Calibri" pitchFamily="34" charset="0"/>
                <a:ea typeface="Calibri" pitchFamily="34" charset="-122"/>
                <a:cs typeface="Calibri" pitchFamily="34" charset="-120"/>
              </a:rPr>
              <a:t>The leader's or party's message delivered face-to-face, with handbills, stickers, and a personal appeal.</a:t>
            </a:r>
            <a:endParaRPr lang="en-US" sz="1600" dirty="0"/>
          </a:p>
        </p:txBody>
      </p:sp>
      <p:sp>
        <p:nvSpPr>
          <p:cNvPr id="15" name="Shape 10"/>
          <p:cNvSpPr/>
          <p:nvPr/>
        </p:nvSpPr>
        <p:spPr>
          <a:xfrm>
            <a:off x="502920" y="2959787"/>
            <a:ext cx="11183112" cy="566928"/>
          </a:xfrm>
          <a:prstGeom prst="roundRect">
            <a:avLst>
              <a:gd name="adj" fmla="val 9677"/>
            </a:avLst>
          </a:prstGeom>
          <a:solidFill>
            <a:srgbClr val="0F1E3D"/>
          </a:solidFill>
          <a:ln w="12700">
            <a:solidFill>
              <a:srgbClr val="1E3358"/>
            </a:solidFill>
            <a:prstDash val="solid"/>
          </a:ln>
        </p:spPr>
      </p:sp>
      <p:sp>
        <p:nvSpPr>
          <p:cNvPr id="16" name="Shape 11"/>
          <p:cNvSpPr/>
          <p:nvPr/>
        </p:nvSpPr>
        <p:spPr>
          <a:xfrm>
            <a:off x="640080" y="3069515"/>
            <a:ext cx="347472" cy="347472"/>
          </a:xfrm>
          <a:prstGeom prst="ellipse">
            <a:avLst/>
          </a:prstGeom>
          <a:solidFill>
            <a:srgbClr val="C7992F"/>
          </a:solidFill>
          <a:ln/>
        </p:spPr>
      </p:sp>
      <p:pic>
        <p:nvPicPr>
          <p:cNvPr id="17" name="Image 3" descr="preencoded.png"/>
          <p:cNvPicPr>
            <a:picLocks noChangeAspect="1"/>
          </p:cNvPicPr>
          <p:nvPr/>
        </p:nvPicPr>
        <p:blipFill>
          <a:blip r:embed="rId6">
            <a:biLevel thresh="75000"/>
          </a:blip>
          <a:stretch>
            <a:fillRect/>
          </a:stretch>
        </p:blipFill>
        <p:spPr>
          <a:xfrm>
            <a:off x="722376" y="3151811"/>
            <a:ext cx="182880" cy="182880"/>
          </a:xfrm>
          <a:prstGeom prst="rect">
            <a:avLst/>
          </a:prstGeom>
        </p:spPr>
      </p:pic>
      <p:sp>
        <p:nvSpPr>
          <p:cNvPr id="18" name="Text 12"/>
          <p:cNvSpPr/>
          <p:nvPr/>
        </p:nvSpPr>
        <p:spPr>
          <a:xfrm>
            <a:off x="1097280" y="2987219"/>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Data Capture  </a:t>
            </a:r>
            <a:r>
              <a:rPr lang="en-US" sz="1400" dirty="0">
                <a:solidFill>
                  <a:srgbClr val="E3E9F2"/>
                </a:solidFill>
                <a:latin typeface="Calibri" pitchFamily="34" charset="0"/>
                <a:ea typeface="Calibri" pitchFamily="34" charset="-122"/>
                <a:cs typeface="Calibri" pitchFamily="34" charset="-120"/>
              </a:rPr>
              <a:t>Contact details and voter inclination recorded at the door, building a living voter record.</a:t>
            </a:r>
            <a:endParaRPr lang="en-US" sz="1600" dirty="0"/>
          </a:p>
        </p:txBody>
      </p:sp>
      <p:sp>
        <p:nvSpPr>
          <p:cNvPr id="19" name="Shape 13"/>
          <p:cNvSpPr/>
          <p:nvPr/>
        </p:nvSpPr>
        <p:spPr>
          <a:xfrm>
            <a:off x="502920" y="3626760"/>
            <a:ext cx="11183112" cy="566928"/>
          </a:xfrm>
          <a:prstGeom prst="roundRect">
            <a:avLst>
              <a:gd name="adj" fmla="val 9677"/>
            </a:avLst>
          </a:prstGeom>
          <a:solidFill>
            <a:srgbClr val="0F1E3D"/>
          </a:solidFill>
          <a:ln w="12700">
            <a:solidFill>
              <a:srgbClr val="1E3358"/>
            </a:solidFill>
            <a:prstDash val="solid"/>
          </a:ln>
        </p:spPr>
      </p:sp>
      <p:sp>
        <p:nvSpPr>
          <p:cNvPr id="20" name="Shape 14"/>
          <p:cNvSpPr/>
          <p:nvPr/>
        </p:nvSpPr>
        <p:spPr>
          <a:xfrm>
            <a:off x="640080" y="3736488"/>
            <a:ext cx="347472" cy="347472"/>
          </a:xfrm>
          <a:prstGeom prst="ellipse">
            <a:avLst/>
          </a:prstGeom>
          <a:solidFill>
            <a:srgbClr val="C7992F"/>
          </a:solidFill>
          <a:ln/>
        </p:spPr>
      </p:sp>
      <p:pic>
        <p:nvPicPr>
          <p:cNvPr id="21" name="Image 4" descr="preencoded.png"/>
          <p:cNvPicPr>
            <a:picLocks noChangeAspect="1"/>
          </p:cNvPicPr>
          <p:nvPr/>
        </p:nvPicPr>
        <p:blipFill>
          <a:blip r:embed="rId7">
            <a:biLevel thresh="75000"/>
          </a:blip>
          <a:stretch>
            <a:fillRect/>
          </a:stretch>
        </p:blipFill>
        <p:spPr>
          <a:xfrm>
            <a:off x="722376" y="3818784"/>
            <a:ext cx="182880" cy="182880"/>
          </a:xfrm>
          <a:prstGeom prst="rect">
            <a:avLst/>
          </a:prstGeom>
        </p:spPr>
      </p:pic>
      <p:sp>
        <p:nvSpPr>
          <p:cNvPr id="22" name="Text 15"/>
          <p:cNvSpPr/>
          <p:nvPr/>
        </p:nvSpPr>
        <p:spPr>
          <a:xfrm>
            <a:off x="1097280" y="3654192"/>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Feedback Loop  </a:t>
            </a:r>
            <a:r>
              <a:rPr lang="en-US" sz="1400" dirty="0">
                <a:solidFill>
                  <a:srgbClr val="E3E9F2"/>
                </a:solidFill>
                <a:latin typeface="Calibri" pitchFamily="34" charset="0"/>
                <a:ea typeface="Calibri" pitchFamily="34" charset="-122"/>
                <a:cs typeface="Calibri" pitchFamily="34" charset="-120"/>
              </a:rPr>
              <a:t>Grievances and sentiment collected at the door are fed straight back into strategy.</a:t>
            </a:r>
            <a:endParaRPr lang="en-US" sz="1600" dirty="0"/>
          </a:p>
        </p:txBody>
      </p:sp>
      <p:sp>
        <p:nvSpPr>
          <p:cNvPr id="23" name="Text 16"/>
          <p:cNvSpPr/>
          <p:nvPr/>
        </p:nvSpPr>
        <p:spPr>
          <a:xfrm>
            <a:off x="502920" y="4322062"/>
            <a:ext cx="54864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KEY DELIVERABLES</a:t>
            </a:r>
            <a:endParaRPr lang="en-US" sz="1600" dirty="0"/>
          </a:p>
        </p:txBody>
      </p:sp>
      <p:sp>
        <p:nvSpPr>
          <p:cNvPr id="24" name="Shape 17"/>
          <p:cNvSpPr/>
          <p:nvPr/>
        </p:nvSpPr>
        <p:spPr>
          <a:xfrm>
            <a:off x="502920" y="4668460"/>
            <a:ext cx="5468112" cy="841248"/>
          </a:xfrm>
          <a:prstGeom prst="roundRect">
            <a:avLst>
              <a:gd name="adj" fmla="val 7609"/>
            </a:avLst>
          </a:prstGeom>
          <a:ln w="13970">
            <a:solidFill>
              <a:srgbClr val="C7992F"/>
            </a:solidFill>
            <a:prstDash val="solid"/>
          </a:ln>
        </p:spPr>
      </p:sp>
      <p:sp>
        <p:nvSpPr>
          <p:cNvPr id="25" name="Shape 18"/>
          <p:cNvSpPr/>
          <p:nvPr/>
        </p:nvSpPr>
        <p:spPr>
          <a:xfrm>
            <a:off x="630936" y="4924492"/>
            <a:ext cx="329184" cy="329184"/>
          </a:xfrm>
          <a:prstGeom prst="ellipse">
            <a:avLst/>
          </a:prstGeom>
          <a:solidFill>
            <a:srgbClr val="C7992F"/>
          </a:solidFill>
          <a:ln/>
        </p:spPr>
      </p:sp>
      <p:sp>
        <p:nvSpPr>
          <p:cNvPr id="26" name="Text 19"/>
          <p:cNvSpPr/>
          <p:nvPr/>
        </p:nvSpPr>
        <p:spPr>
          <a:xfrm>
            <a:off x="630936" y="4924492"/>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1</a:t>
            </a:r>
            <a:endParaRPr lang="en-US" sz="1600" dirty="0"/>
          </a:p>
        </p:txBody>
      </p:sp>
      <p:sp>
        <p:nvSpPr>
          <p:cNvPr id="27" name="Text 20"/>
          <p:cNvSpPr/>
          <p:nvPr/>
        </p:nvSpPr>
        <p:spPr>
          <a:xfrm>
            <a:off x="1069848" y="4723324"/>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Household Voter Ledger  —  </a:t>
            </a:r>
            <a:r>
              <a:rPr lang="en-US" sz="1200" dirty="0">
                <a:solidFill>
                  <a:srgbClr val="E3E9F2"/>
                </a:solidFill>
                <a:latin typeface="Calibri" pitchFamily="34" charset="0"/>
                <a:ea typeface="Calibri" pitchFamily="34" charset="-122"/>
                <a:cs typeface="Calibri" pitchFamily="34" charset="-120"/>
              </a:rPr>
              <a:t>A structured, growing record of every household visited and their inclination.</a:t>
            </a:r>
            <a:endParaRPr lang="en-US" sz="1400" dirty="0"/>
          </a:p>
        </p:txBody>
      </p:sp>
      <p:sp>
        <p:nvSpPr>
          <p:cNvPr id="28" name="Shape 21"/>
          <p:cNvSpPr/>
          <p:nvPr/>
        </p:nvSpPr>
        <p:spPr>
          <a:xfrm>
            <a:off x="6227064" y="4668460"/>
            <a:ext cx="5468112" cy="841248"/>
          </a:xfrm>
          <a:prstGeom prst="roundRect">
            <a:avLst>
              <a:gd name="adj" fmla="val 7609"/>
            </a:avLst>
          </a:prstGeom>
          <a:ln w="13970">
            <a:solidFill>
              <a:srgbClr val="C7992F"/>
            </a:solidFill>
            <a:prstDash val="solid"/>
          </a:ln>
        </p:spPr>
      </p:sp>
      <p:sp>
        <p:nvSpPr>
          <p:cNvPr id="29" name="Shape 22"/>
          <p:cNvSpPr/>
          <p:nvPr/>
        </p:nvSpPr>
        <p:spPr>
          <a:xfrm>
            <a:off x="6355080" y="4924492"/>
            <a:ext cx="329184" cy="329184"/>
          </a:xfrm>
          <a:prstGeom prst="ellipse">
            <a:avLst/>
          </a:prstGeom>
          <a:solidFill>
            <a:srgbClr val="C7992F"/>
          </a:solidFill>
          <a:ln/>
        </p:spPr>
      </p:sp>
      <p:sp>
        <p:nvSpPr>
          <p:cNvPr id="30" name="Text 23"/>
          <p:cNvSpPr/>
          <p:nvPr/>
        </p:nvSpPr>
        <p:spPr>
          <a:xfrm>
            <a:off x="6355080" y="4924492"/>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2</a:t>
            </a:r>
            <a:endParaRPr lang="en-US" sz="1600" dirty="0"/>
          </a:p>
        </p:txBody>
      </p:sp>
      <p:sp>
        <p:nvSpPr>
          <p:cNvPr id="31" name="Text 24"/>
          <p:cNvSpPr/>
          <p:nvPr/>
        </p:nvSpPr>
        <p:spPr>
          <a:xfrm>
            <a:off x="6793992" y="4723324"/>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Doorstep Grievance Tracker  —  </a:t>
            </a:r>
            <a:r>
              <a:rPr lang="en-US" sz="1200" dirty="0">
                <a:solidFill>
                  <a:srgbClr val="E3E9F2"/>
                </a:solidFill>
                <a:latin typeface="Calibri" pitchFamily="34" charset="0"/>
                <a:ea typeface="Calibri" pitchFamily="34" charset="-122"/>
                <a:cs typeface="Calibri" pitchFamily="34" charset="-120"/>
              </a:rPr>
              <a:t>A running log of concerns raised at the door, passed back for response.</a:t>
            </a:r>
            <a:endParaRPr lang="en-US" sz="1400" dirty="0"/>
          </a:p>
        </p:txBody>
      </p:sp>
      <p:sp>
        <p:nvSpPr>
          <p:cNvPr id="32" name="Shape 25"/>
          <p:cNvSpPr/>
          <p:nvPr/>
        </p:nvSpPr>
        <p:spPr>
          <a:xfrm>
            <a:off x="502920" y="5619436"/>
            <a:ext cx="5468112" cy="841248"/>
          </a:xfrm>
          <a:prstGeom prst="roundRect">
            <a:avLst>
              <a:gd name="adj" fmla="val 7609"/>
            </a:avLst>
          </a:prstGeom>
          <a:ln w="13970">
            <a:solidFill>
              <a:srgbClr val="C7992F"/>
            </a:solidFill>
            <a:prstDash val="solid"/>
          </a:ln>
        </p:spPr>
      </p:sp>
      <p:sp>
        <p:nvSpPr>
          <p:cNvPr id="33" name="Shape 26"/>
          <p:cNvSpPr/>
          <p:nvPr/>
        </p:nvSpPr>
        <p:spPr>
          <a:xfrm>
            <a:off x="630936" y="5875468"/>
            <a:ext cx="329184" cy="329184"/>
          </a:xfrm>
          <a:prstGeom prst="ellipse">
            <a:avLst/>
          </a:prstGeom>
          <a:solidFill>
            <a:srgbClr val="C7992F"/>
          </a:solidFill>
          <a:ln/>
        </p:spPr>
      </p:sp>
      <p:sp>
        <p:nvSpPr>
          <p:cNvPr id="34" name="Text 27"/>
          <p:cNvSpPr/>
          <p:nvPr/>
        </p:nvSpPr>
        <p:spPr>
          <a:xfrm>
            <a:off x="630936" y="5875468"/>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3</a:t>
            </a:r>
            <a:endParaRPr lang="en-US" sz="1600" dirty="0"/>
          </a:p>
        </p:txBody>
      </p:sp>
      <p:sp>
        <p:nvSpPr>
          <p:cNvPr id="35" name="Text 28"/>
          <p:cNvSpPr/>
          <p:nvPr/>
        </p:nvSpPr>
        <p:spPr>
          <a:xfrm>
            <a:off x="1069848" y="5674300"/>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Daily Coverage Report  —  </a:t>
            </a:r>
            <a:r>
              <a:rPr lang="en-US" sz="1200" dirty="0">
                <a:solidFill>
                  <a:srgbClr val="E3E9F2"/>
                </a:solidFill>
                <a:latin typeface="Calibri" pitchFamily="34" charset="0"/>
                <a:ea typeface="Calibri" pitchFamily="34" charset="-122"/>
                <a:cs typeface="Calibri" pitchFamily="34" charset="-120"/>
              </a:rPr>
              <a:t>A simple daily count of households reached, area by area.</a:t>
            </a:r>
            <a:endParaRPr lang="en-US" sz="1400" dirty="0"/>
          </a:p>
        </p:txBody>
      </p:sp>
      <p:sp>
        <p:nvSpPr>
          <p:cNvPr id="36" name="Shape 29"/>
          <p:cNvSpPr/>
          <p:nvPr/>
        </p:nvSpPr>
        <p:spPr>
          <a:xfrm>
            <a:off x="6227064" y="5619436"/>
            <a:ext cx="5468112" cy="841248"/>
          </a:xfrm>
          <a:prstGeom prst="roundRect">
            <a:avLst>
              <a:gd name="adj" fmla="val 7609"/>
            </a:avLst>
          </a:prstGeom>
          <a:ln w="13970">
            <a:solidFill>
              <a:srgbClr val="C7992F"/>
            </a:solidFill>
            <a:prstDash val="solid"/>
          </a:ln>
        </p:spPr>
      </p:sp>
      <p:sp>
        <p:nvSpPr>
          <p:cNvPr id="37" name="Shape 30"/>
          <p:cNvSpPr/>
          <p:nvPr/>
        </p:nvSpPr>
        <p:spPr>
          <a:xfrm>
            <a:off x="6355080" y="5875468"/>
            <a:ext cx="329184" cy="329184"/>
          </a:xfrm>
          <a:prstGeom prst="ellipse">
            <a:avLst/>
          </a:prstGeom>
          <a:solidFill>
            <a:srgbClr val="C7992F"/>
          </a:solidFill>
          <a:ln/>
        </p:spPr>
      </p:sp>
      <p:sp>
        <p:nvSpPr>
          <p:cNvPr id="38" name="Text 31"/>
          <p:cNvSpPr/>
          <p:nvPr/>
        </p:nvSpPr>
        <p:spPr>
          <a:xfrm>
            <a:off x="6355080" y="5875468"/>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4</a:t>
            </a:r>
            <a:endParaRPr lang="en-US" sz="1600" dirty="0"/>
          </a:p>
        </p:txBody>
      </p:sp>
      <p:sp>
        <p:nvSpPr>
          <p:cNvPr id="39" name="Text 32"/>
          <p:cNvSpPr/>
          <p:nvPr/>
        </p:nvSpPr>
        <p:spPr>
          <a:xfrm>
            <a:off x="6793992" y="5674300"/>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Voter Inclination Summary  —  </a:t>
            </a:r>
            <a:r>
              <a:rPr lang="en-US" sz="1200" dirty="0">
                <a:solidFill>
                  <a:srgbClr val="E3E9F2"/>
                </a:solidFill>
                <a:latin typeface="Calibri" pitchFamily="34" charset="0"/>
                <a:ea typeface="Calibri" pitchFamily="34" charset="-122"/>
                <a:cs typeface="Calibri" pitchFamily="34" charset="-120"/>
              </a:rPr>
              <a:t>A plain read on how households visited so far are leaning.</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6">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122818"/>
            <a:ext cx="10881360" cy="502920"/>
          </a:xfrm>
          <a:prstGeom prst="rect">
            <a:avLst/>
          </a:prstGeom>
          <a:noFill/>
          <a:ln/>
        </p:spPr>
        <p:txBody>
          <a:bodyPr wrap="square" lIns="0" tIns="0" rIns="0" bIns="0" rtlCol="0" anchor="t"/>
          <a:lstStyle/>
          <a:p>
            <a:pPr marL="0" indent="0">
              <a:lnSpc>
                <a:spcPct val="105000"/>
              </a:lnSpc>
              <a:buNone/>
            </a:pPr>
            <a:r>
              <a:rPr lang="en-US" sz="2200" b="1" dirty="0">
                <a:solidFill>
                  <a:srgbClr val="FFFFFF"/>
                </a:solidFill>
                <a:latin typeface="Cambria" pitchFamily="34" charset="0"/>
                <a:ea typeface="Cambria" pitchFamily="34" charset="-122"/>
                <a:cs typeface="Cambria" pitchFamily="34" charset="-120"/>
              </a:rPr>
              <a:t>Political Communication, Brand Building and PR</a:t>
            </a:r>
            <a:endParaRPr lang="en-US" sz="2200" dirty="0"/>
          </a:p>
        </p:txBody>
      </p:sp>
      <p:pic>
        <p:nvPicPr>
          <p:cNvPr id="3" name="Image 0" descr="preencoded.png"/>
          <p:cNvPicPr>
            <a:picLocks noChangeAspect="1"/>
          </p:cNvPicPr>
          <p:nvPr/>
        </p:nvPicPr>
        <p:blipFill>
          <a:blip r:embed="rId3"/>
          <a:stretch>
            <a:fillRect/>
          </a:stretch>
        </p:blipFill>
        <p:spPr>
          <a:xfrm>
            <a:off x="11622472" y="74674"/>
            <a:ext cx="511168" cy="511168"/>
          </a:xfrm>
          <a:prstGeom prst="rect">
            <a:avLst/>
          </a:prstGeom>
        </p:spPr>
      </p:pic>
      <p:sp>
        <p:nvSpPr>
          <p:cNvPr id="5" name="Text 2"/>
          <p:cNvSpPr/>
          <p:nvPr/>
        </p:nvSpPr>
        <p:spPr>
          <a:xfrm>
            <a:off x="502920" y="665647"/>
            <a:ext cx="11155680" cy="1019252"/>
          </a:xfrm>
          <a:prstGeom prst="rect">
            <a:avLst/>
          </a:prstGeom>
          <a:noFill/>
          <a:ln/>
        </p:spPr>
        <p:txBody>
          <a:bodyPr wrap="square" lIns="0" tIns="0" rIns="0" bIns="0" rtlCol="0" anchor="t"/>
          <a:lstStyle/>
          <a:p>
            <a:pPr marL="0" indent="0">
              <a:lnSpc>
                <a:spcPct val="120000"/>
              </a:lnSpc>
              <a:buNone/>
            </a:pPr>
            <a:r>
              <a:rPr lang="en-US" sz="1400" dirty="0">
                <a:solidFill>
                  <a:srgbClr val="E3E9F2"/>
                </a:solidFill>
                <a:latin typeface="Calibri" pitchFamily="34" charset="0"/>
                <a:ea typeface="Calibri" pitchFamily="34" charset="-122"/>
                <a:cs typeface="Calibri" pitchFamily="34" charset="-120"/>
              </a:rPr>
              <a:t>Political communication is the connection between a candidate and the citizens they hope to represent. It builds trust with voters and motivates people to get involved — through a clear, consistent story, actively defended once it's out in the world.</a:t>
            </a:r>
            <a:endParaRPr lang="en-US" sz="1400" dirty="0"/>
          </a:p>
        </p:txBody>
      </p:sp>
      <p:sp>
        <p:nvSpPr>
          <p:cNvPr id="6" name="Text 3"/>
          <p:cNvSpPr/>
          <p:nvPr/>
        </p:nvSpPr>
        <p:spPr>
          <a:xfrm>
            <a:off x="502920" y="1360842"/>
            <a:ext cx="54864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OUR METHODOLOGY</a:t>
            </a:r>
            <a:endParaRPr lang="en-US" sz="1600" dirty="0"/>
          </a:p>
        </p:txBody>
      </p:sp>
      <p:sp>
        <p:nvSpPr>
          <p:cNvPr id="7" name="Shape 4"/>
          <p:cNvSpPr/>
          <p:nvPr/>
        </p:nvSpPr>
        <p:spPr>
          <a:xfrm>
            <a:off x="502920" y="1634801"/>
            <a:ext cx="11183112" cy="566928"/>
          </a:xfrm>
          <a:prstGeom prst="roundRect">
            <a:avLst>
              <a:gd name="adj" fmla="val 9677"/>
            </a:avLst>
          </a:prstGeom>
          <a:solidFill>
            <a:srgbClr val="0F1E3D"/>
          </a:solidFill>
          <a:ln w="12700">
            <a:solidFill>
              <a:srgbClr val="1E3358"/>
            </a:solidFill>
            <a:prstDash val="solid"/>
          </a:ln>
        </p:spPr>
      </p:sp>
      <p:sp>
        <p:nvSpPr>
          <p:cNvPr id="8" name="Shape 5"/>
          <p:cNvSpPr/>
          <p:nvPr/>
        </p:nvSpPr>
        <p:spPr>
          <a:xfrm>
            <a:off x="640080" y="1744529"/>
            <a:ext cx="347472" cy="347472"/>
          </a:xfrm>
          <a:prstGeom prst="ellipse">
            <a:avLst/>
          </a:prstGeom>
          <a:solidFill>
            <a:srgbClr val="C7992F"/>
          </a:solidFill>
          <a:ln/>
        </p:spPr>
      </p:sp>
      <p:pic>
        <p:nvPicPr>
          <p:cNvPr id="9" name="Image 1" descr="preencoded.png"/>
          <p:cNvPicPr>
            <a:picLocks noChangeAspect="1"/>
          </p:cNvPicPr>
          <p:nvPr/>
        </p:nvPicPr>
        <p:blipFill>
          <a:blip r:embed="rId4">
            <a:biLevel thresh="75000"/>
          </a:blip>
          <a:stretch>
            <a:fillRect/>
          </a:stretch>
        </p:blipFill>
        <p:spPr>
          <a:xfrm>
            <a:off x="722376" y="1826825"/>
            <a:ext cx="182880" cy="182880"/>
          </a:xfrm>
          <a:prstGeom prst="rect">
            <a:avLst/>
          </a:prstGeom>
        </p:spPr>
      </p:pic>
      <p:sp>
        <p:nvSpPr>
          <p:cNvPr id="10" name="Text 6"/>
          <p:cNvSpPr/>
          <p:nvPr/>
        </p:nvSpPr>
        <p:spPr>
          <a:xfrm>
            <a:off x="1097280" y="1662233"/>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Define the Brand  </a:t>
            </a:r>
            <a:r>
              <a:rPr lang="en-US" sz="1400" dirty="0">
                <a:solidFill>
                  <a:srgbClr val="E3E9F2"/>
                </a:solidFill>
                <a:latin typeface="Calibri" pitchFamily="34" charset="0"/>
                <a:ea typeface="Calibri" pitchFamily="34" charset="-122"/>
                <a:cs typeface="Calibri" pitchFamily="34" charset="-120"/>
              </a:rPr>
              <a:t>A clear, consistent identity built from the ground up — message, visual identity, and online presence, all one story.</a:t>
            </a:r>
            <a:endParaRPr lang="en-US" sz="1600" dirty="0"/>
          </a:p>
        </p:txBody>
      </p:sp>
      <p:sp>
        <p:nvSpPr>
          <p:cNvPr id="11" name="Shape 7"/>
          <p:cNvSpPr/>
          <p:nvPr/>
        </p:nvSpPr>
        <p:spPr>
          <a:xfrm>
            <a:off x="502920" y="2310744"/>
            <a:ext cx="11183112" cy="566928"/>
          </a:xfrm>
          <a:prstGeom prst="roundRect">
            <a:avLst>
              <a:gd name="adj" fmla="val 9677"/>
            </a:avLst>
          </a:prstGeom>
          <a:solidFill>
            <a:srgbClr val="0F1E3D"/>
          </a:solidFill>
          <a:ln w="12700">
            <a:solidFill>
              <a:srgbClr val="1E3358"/>
            </a:solidFill>
            <a:prstDash val="solid"/>
          </a:ln>
        </p:spPr>
      </p:sp>
      <p:sp>
        <p:nvSpPr>
          <p:cNvPr id="12" name="Shape 8"/>
          <p:cNvSpPr/>
          <p:nvPr/>
        </p:nvSpPr>
        <p:spPr>
          <a:xfrm>
            <a:off x="640080" y="2420472"/>
            <a:ext cx="347472" cy="347472"/>
          </a:xfrm>
          <a:prstGeom prst="ellipse">
            <a:avLst/>
          </a:prstGeom>
          <a:solidFill>
            <a:srgbClr val="C7992F"/>
          </a:solidFill>
          <a:ln/>
        </p:spPr>
      </p:sp>
      <p:pic>
        <p:nvPicPr>
          <p:cNvPr id="13" name="Image 2" descr="preencoded.png"/>
          <p:cNvPicPr>
            <a:picLocks noChangeAspect="1"/>
          </p:cNvPicPr>
          <p:nvPr/>
        </p:nvPicPr>
        <p:blipFill>
          <a:blip r:embed="rId5">
            <a:biLevel thresh="75000"/>
          </a:blip>
          <a:stretch>
            <a:fillRect/>
          </a:stretch>
        </p:blipFill>
        <p:spPr>
          <a:xfrm>
            <a:off x="722376" y="2502768"/>
            <a:ext cx="182880" cy="182880"/>
          </a:xfrm>
          <a:prstGeom prst="rect">
            <a:avLst/>
          </a:prstGeom>
        </p:spPr>
      </p:pic>
      <p:sp>
        <p:nvSpPr>
          <p:cNvPr id="14" name="Text 9"/>
          <p:cNvSpPr/>
          <p:nvPr/>
        </p:nvSpPr>
        <p:spPr>
          <a:xfrm>
            <a:off x="1097280" y="2338176"/>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Deploy the Message  </a:t>
            </a:r>
            <a:r>
              <a:rPr lang="en-US" sz="1400" dirty="0">
                <a:solidFill>
                  <a:srgbClr val="E3E9F2"/>
                </a:solidFill>
                <a:latin typeface="Calibri" pitchFamily="34" charset="0"/>
                <a:ea typeface="Calibri" pitchFamily="34" charset="-122"/>
                <a:cs typeface="Calibri" pitchFamily="34" charset="-120"/>
              </a:rPr>
              <a:t>The right message matched to the right audience and channel, adjusted as the campaign progresses.</a:t>
            </a:r>
            <a:endParaRPr lang="en-US" sz="1600" dirty="0"/>
          </a:p>
        </p:txBody>
      </p:sp>
      <p:sp>
        <p:nvSpPr>
          <p:cNvPr id="15" name="Shape 10"/>
          <p:cNvSpPr/>
          <p:nvPr/>
        </p:nvSpPr>
        <p:spPr>
          <a:xfrm>
            <a:off x="502920" y="2977715"/>
            <a:ext cx="11183112" cy="566928"/>
          </a:xfrm>
          <a:prstGeom prst="roundRect">
            <a:avLst>
              <a:gd name="adj" fmla="val 9677"/>
            </a:avLst>
          </a:prstGeom>
          <a:solidFill>
            <a:srgbClr val="0F1E3D"/>
          </a:solidFill>
          <a:ln w="12700">
            <a:solidFill>
              <a:srgbClr val="1E3358"/>
            </a:solidFill>
            <a:prstDash val="solid"/>
          </a:ln>
        </p:spPr>
      </p:sp>
      <p:sp>
        <p:nvSpPr>
          <p:cNvPr id="16" name="Shape 11"/>
          <p:cNvSpPr/>
          <p:nvPr/>
        </p:nvSpPr>
        <p:spPr>
          <a:xfrm>
            <a:off x="640080" y="3087443"/>
            <a:ext cx="347472" cy="347472"/>
          </a:xfrm>
          <a:prstGeom prst="ellipse">
            <a:avLst/>
          </a:prstGeom>
          <a:solidFill>
            <a:srgbClr val="C7992F"/>
          </a:solidFill>
          <a:ln/>
        </p:spPr>
      </p:sp>
      <p:pic>
        <p:nvPicPr>
          <p:cNvPr id="17" name="Image 3" descr="preencoded.png"/>
          <p:cNvPicPr>
            <a:picLocks noChangeAspect="1"/>
          </p:cNvPicPr>
          <p:nvPr/>
        </p:nvPicPr>
        <p:blipFill>
          <a:blip r:embed="rId6">
            <a:biLevel thresh="75000"/>
          </a:blip>
          <a:stretch>
            <a:fillRect/>
          </a:stretch>
        </p:blipFill>
        <p:spPr>
          <a:xfrm>
            <a:off x="722376" y="3169739"/>
            <a:ext cx="182880" cy="182880"/>
          </a:xfrm>
          <a:prstGeom prst="rect">
            <a:avLst/>
          </a:prstGeom>
        </p:spPr>
      </p:pic>
      <p:sp>
        <p:nvSpPr>
          <p:cNvPr id="18" name="Text 12"/>
          <p:cNvSpPr/>
          <p:nvPr/>
        </p:nvSpPr>
        <p:spPr>
          <a:xfrm>
            <a:off x="1097280" y="3005147"/>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Build Media Relationships  </a:t>
            </a:r>
            <a:r>
              <a:rPr lang="en-US" sz="1400" dirty="0">
                <a:solidFill>
                  <a:srgbClr val="E3E9F2"/>
                </a:solidFill>
                <a:latin typeface="Calibri" pitchFamily="34" charset="0"/>
                <a:ea typeface="Calibri" pitchFamily="34" charset="-122"/>
                <a:cs typeface="Calibri" pitchFamily="34" charset="-120"/>
              </a:rPr>
              <a:t>Ongoing, responsive relationships with the people who actually shape media coverage.</a:t>
            </a:r>
            <a:endParaRPr lang="en-US" sz="1600" dirty="0"/>
          </a:p>
        </p:txBody>
      </p:sp>
      <p:sp>
        <p:nvSpPr>
          <p:cNvPr id="19" name="Shape 13"/>
          <p:cNvSpPr/>
          <p:nvPr/>
        </p:nvSpPr>
        <p:spPr>
          <a:xfrm>
            <a:off x="502920" y="3635725"/>
            <a:ext cx="11183112" cy="566928"/>
          </a:xfrm>
          <a:prstGeom prst="roundRect">
            <a:avLst>
              <a:gd name="adj" fmla="val 9677"/>
            </a:avLst>
          </a:prstGeom>
          <a:solidFill>
            <a:srgbClr val="0F1E3D"/>
          </a:solidFill>
          <a:ln w="12700">
            <a:solidFill>
              <a:srgbClr val="1E3358"/>
            </a:solidFill>
            <a:prstDash val="solid"/>
          </a:ln>
        </p:spPr>
      </p:sp>
      <p:sp>
        <p:nvSpPr>
          <p:cNvPr id="20" name="Shape 14"/>
          <p:cNvSpPr/>
          <p:nvPr/>
        </p:nvSpPr>
        <p:spPr>
          <a:xfrm>
            <a:off x="640080" y="3745453"/>
            <a:ext cx="347472" cy="347472"/>
          </a:xfrm>
          <a:prstGeom prst="ellipse">
            <a:avLst/>
          </a:prstGeom>
          <a:solidFill>
            <a:srgbClr val="C7992F"/>
          </a:solidFill>
          <a:ln/>
        </p:spPr>
      </p:sp>
      <p:pic>
        <p:nvPicPr>
          <p:cNvPr id="21" name="Image 4" descr="preencoded.png"/>
          <p:cNvPicPr>
            <a:picLocks noChangeAspect="1"/>
          </p:cNvPicPr>
          <p:nvPr/>
        </p:nvPicPr>
        <p:blipFill>
          <a:blip r:embed="rId7">
            <a:biLevel thresh="75000"/>
          </a:blip>
          <a:stretch>
            <a:fillRect/>
          </a:stretch>
        </p:blipFill>
        <p:spPr>
          <a:xfrm>
            <a:off x="722376" y="3827749"/>
            <a:ext cx="182880" cy="182880"/>
          </a:xfrm>
          <a:prstGeom prst="rect">
            <a:avLst/>
          </a:prstGeom>
        </p:spPr>
      </p:pic>
      <p:sp>
        <p:nvSpPr>
          <p:cNvPr id="22" name="Text 15"/>
          <p:cNvSpPr/>
          <p:nvPr/>
        </p:nvSpPr>
        <p:spPr>
          <a:xfrm>
            <a:off x="1097280" y="3663157"/>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Respond Quickly  </a:t>
            </a:r>
            <a:r>
              <a:rPr lang="en-US" sz="1400" dirty="0">
                <a:solidFill>
                  <a:srgbClr val="E3E9F2"/>
                </a:solidFill>
                <a:latin typeface="Calibri" pitchFamily="34" charset="0"/>
                <a:ea typeface="Calibri" pitchFamily="34" charset="-122"/>
                <a:cs typeface="Calibri" pitchFamily="34" charset="-120"/>
              </a:rPr>
              <a:t>A plan for reacting the moment a story turns, not after the next day's papers.</a:t>
            </a:r>
            <a:endParaRPr lang="en-US" sz="1600" dirty="0"/>
          </a:p>
        </p:txBody>
      </p:sp>
      <p:sp>
        <p:nvSpPr>
          <p:cNvPr id="23" name="Text 16"/>
          <p:cNvSpPr/>
          <p:nvPr/>
        </p:nvSpPr>
        <p:spPr>
          <a:xfrm>
            <a:off x="502920" y="4339992"/>
            <a:ext cx="54864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KEY DELIVERABLES</a:t>
            </a:r>
            <a:endParaRPr lang="en-US" sz="1600" dirty="0"/>
          </a:p>
        </p:txBody>
      </p:sp>
      <p:sp>
        <p:nvSpPr>
          <p:cNvPr id="24" name="Shape 17"/>
          <p:cNvSpPr/>
          <p:nvPr/>
        </p:nvSpPr>
        <p:spPr>
          <a:xfrm>
            <a:off x="502920" y="4686390"/>
            <a:ext cx="5468112" cy="841248"/>
          </a:xfrm>
          <a:prstGeom prst="roundRect">
            <a:avLst>
              <a:gd name="adj" fmla="val 7609"/>
            </a:avLst>
          </a:prstGeom>
          <a:ln w="13970">
            <a:solidFill>
              <a:srgbClr val="C7992F"/>
            </a:solidFill>
            <a:prstDash val="solid"/>
          </a:ln>
        </p:spPr>
      </p:sp>
      <p:sp>
        <p:nvSpPr>
          <p:cNvPr id="25" name="Shape 18"/>
          <p:cNvSpPr/>
          <p:nvPr/>
        </p:nvSpPr>
        <p:spPr>
          <a:xfrm>
            <a:off x="630936" y="4942422"/>
            <a:ext cx="329184" cy="329184"/>
          </a:xfrm>
          <a:prstGeom prst="ellipse">
            <a:avLst/>
          </a:prstGeom>
          <a:solidFill>
            <a:srgbClr val="C7992F"/>
          </a:solidFill>
          <a:ln/>
        </p:spPr>
      </p:sp>
      <p:sp>
        <p:nvSpPr>
          <p:cNvPr id="26" name="Text 19"/>
          <p:cNvSpPr/>
          <p:nvPr/>
        </p:nvSpPr>
        <p:spPr>
          <a:xfrm>
            <a:off x="630936" y="4942422"/>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1</a:t>
            </a:r>
            <a:endParaRPr lang="en-US" sz="1600" dirty="0"/>
          </a:p>
        </p:txBody>
      </p:sp>
      <p:sp>
        <p:nvSpPr>
          <p:cNvPr id="27" name="Text 20"/>
          <p:cNvSpPr/>
          <p:nvPr/>
        </p:nvSpPr>
        <p:spPr>
          <a:xfrm>
            <a:off x="1069848" y="4741254"/>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Brand &amp; Messaging Playbook  —  </a:t>
            </a:r>
            <a:r>
              <a:rPr lang="en-US" sz="1200" dirty="0">
                <a:solidFill>
                  <a:srgbClr val="E3E9F2"/>
                </a:solidFill>
                <a:latin typeface="Calibri" pitchFamily="34" charset="0"/>
                <a:ea typeface="Calibri" pitchFamily="34" charset="-122"/>
                <a:cs typeface="Calibri" pitchFamily="34" charset="-120"/>
              </a:rPr>
              <a:t>The candidate's core message, visual identity, and tone in one place.</a:t>
            </a:r>
            <a:endParaRPr lang="en-US" sz="1400" dirty="0"/>
          </a:p>
        </p:txBody>
      </p:sp>
      <p:sp>
        <p:nvSpPr>
          <p:cNvPr id="28" name="Shape 21"/>
          <p:cNvSpPr/>
          <p:nvPr/>
        </p:nvSpPr>
        <p:spPr>
          <a:xfrm>
            <a:off x="6227064" y="4686390"/>
            <a:ext cx="5468112" cy="841248"/>
          </a:xfrm>
          <a:prstGeom prst="roundRect">
            <a:avLst>
              <a:gd name="adj" fmla="val 7609"/>
            </a:avLst>
          </a:prstGeom>
          <a:ln w="13970">
            <a:solidFill>
              <a:srgbClr val="C7992F"/>
            </a:solidFill>
            <a:prstDash val="solid"/>
          </a:ln>
        </p:spPr>
      </p:sp>
      <p:sp>
        <p:nvSpPr>
          <p:cNvPr id="29" name="Shape 22"/>
          <p:cNvSpPr/>
          <p:nvPr/>
        </p:nvSpPr>
        <p:spPr>
          <a:xfrm>
            <a:off x="6355080" y="4942422"/>
            <a:ext cx="329184" cy="329184"/>
          </a:xfrm>
          <a:prstGeom prst="ellipse">
            <a:avLst/>
          </a:prstGeom>
          <a:solidFill>
            <a:srgbClr val="C7992F"/>
          </a:solidFill>
          <a:ln/>
        </p:spPr>
      </p:sp>
      <p:sp>
        <p:nvSpPr>
          <p:cNvPr id="30" name="Text 23"/>
          <p:cNvSpPr/>
          <p:nvPr/>
        </p:nvSpPr>
        <p:spPr>
          <a:xfrm>
            <a:off x="6355080" y="4942422"/>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2</a:t>
            </a:r>
            <a:endParaRPr lang="en-US" sz="1600" dirty="0"/>
          </a:p>
        </p:txBody>
      </p:sp>
      <p:sp>
        <p:nvSpPr>
          <p:cNvPr id="31" name="Text 24"/>
          <p:cNvSpPr/>
          <p:nvPr/>
        </p:nvSpPr>
        <p:spPr>
          <a:xfrm>
            <a:off x="6793992" y="4741254"/>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Media Contact Network  —  </a:t>
            </a:r>
            <a:r>
              <a:rPr lang="en-US" sz="1200" dirty="0">
                <a:solidFill>
                  <a:srgbClr val="E3E9F2"/>
                </a:solidFill>
                <a:latin typeface="Calibri" pitchFamily="34" charset="0"/>
                <a:ea typeface="Calibri" pitchFamily="34" charset="-122"/>
                <a:cs typeface="Calibri" pitchFamily="34" charset="-120"/>
              </a:rPr>
              <a:t>An active, maintained list of press and media relationships.</a:t>
            </a:r>
            <a:endParaRPr lang="en-US" sz="1400" dirty="0"/>
          </a:p>
        </p:txBody>
      </p:sp>
      <p:sp>
        <p:nvSpPr>
          <p:cNvPr id="32" name="Shape 25"/>
          <p:cNvSpPr/>
          <p:nvPr/>
        </p:nvSpPr>
        <p:spPr>
          <a:xfrm>
            <a:off x="502920" y="5637366"/>
            <a:ext cx="5468112" cy="841248"/>
          </a:xfrm>
          <a:prstGeom prst="roundRect">
            <a:avLst>
              <a:gd name="adj" fmla="val 7609"/>
            </a:avLst>
          </a:prstGeom>
          <a:ln w="13970">
            <a:solidFill>
              <a:srgbClr val="C7992F"/>
            </a:solidFill>
            <a:prstDash val="solid"/>
          </a:ln>
        </p:spPr>
      </p:sp>
      <p:sp>
        <p:nvSpPr>
          <p:cNvPr id="33" name="Shape 26"/>
          <p:cNvSpPr/>
          <p:nvPr/>
        </p:nvSpPr>
        <p:spPr>
          <a:xfrm>
            <a:off x="630936" y="5893398"/>
            <a:ext cx="329184" cy="329184"/>
          </a:xfrm>
          <a:prstGeom prst="ellipse">
            <a:avLst/>
          </a:prstGeom>
          <a:solidFill>
            <a:srgbClr val="C7992F"/>
          </a:solidFill>
          <a:ln/>
        </p:spPr>
      </p:sp>
      <p:sp>
        <p:nvSpPr>
          <p:cNvPr id="34" name="Text 27"/>
          <p:cNvSpPr/>
          <p:nvPr/>
        </p:nvSpPr>
        <p:spPr>
          <a:xfrm>
            <a:off x="630936" y="5893398"/>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3</a:t>
            </a:r>
            <a:endParaRPr lang="en-US" sz="1600" dirty="0"/>
          </a:p>
        </p:txBody>
      </p:sp>
      <p:sp>
        <p:nvSpPr>
          <p:cNvPr id="35" name="Text 28"/>
          <p:cNvSpPr/>
          <p:nvPr/>
        </p:nvSpPr>
        <p:spPr>
          <a:xfrm>
            <a:off x="1069848" y="5692230"/>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Crisis Response Plan  —  </a:t>
            </a:r>
            <a:r>
              <a:rPr lang="en-US" sz="1200" dirty="0">
                <a:solidFill>
                  <a:srgbClr val="E3E9F2"/>
                </a:solidFill>
                <a:latin typeface="Calibri" pitchFamily="34" charset="0"/>
                <a:ea typeface="Calibri" pitchFamily="34" charset="-122"/>
                <a:cs typeface="Calibri" pitchFamily="34" charset="-120"/>
              </a:rPr>
              <a:t>A pre-agreed process for responding to a negative story quickly.</a:t>
            </a:r>
            <a:endParaRPr lang="en-US" sz="1400" dirty="0"/>
          </a:p>
        </p:txBody>
      </p:sp>
      <p:sp>
        <p:nvSpPr>
          <p:cNvPr id="36" name="Shape 29"/>
          <p:cNvSpPr/>
          <p:nvPr/>
        </p:nvSpPr>
        <p:spPr>
          <a:xfrm>
            <a:off x="6227064" y="5637366"/>
            <a:ext cx="5468112" cy="841248"/>
          </a:xfrm>
          <a:prstGeom prst="roundRect">
            <a:avLst>
              <a:gd name="adj" fmla="val 7609"/>
            </a:avLst>
          </a:prstGeom>
          <a:ln w="13970">
            <a:solidFill>
              <a:srgbClr val="C7992F"/>
            </a:solidFill>
            <a:prstDash val="solid"/>
          </a:ln>
        </p:spPr>
      </p:sp>
      <p:sp>
        <p:nvSpPr>
          <p:cNvPr id="37" name="Shape 30"/>
          <p:cNvSpPr/>
          <p:nvPr/>
        </p:nvSpPr>
        <p:spPr>
          <a:xfrm>
            <a:off x="6355080" y="5893398"/>
            <a:ext cx="329184" cy="329184"/>
          </a:xfrm>
          <a:prstGeom prst="ellipse">
            <a:avLst/>
          </a:prstGeom>
          <a:solidFill>
            <a:srgbClr val="C7992F"/>
          </a:solidFill>
          <a:ln/>
        </p:spPr>
      </p:sp>
      <p:sp>
        <p:nvSpPr>
          <p:cNvPr id="38" name="Text 31"/>
          <p:cNvSpPr/>
          <p:nvPr/>
        </p:nvSpPr>
        <p:spPr>
          <a:xfrm>
            <a:off x="6355080" y="5893398"/>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4</a:t>
            </a:r>
            <a:endParaRPr lang="en-US" sz="1600" dirty="0"/>
          </a:p>
        </p:txBody>
      </p:sp>
      <p:sp>
        <p:nvSpPr>
          <p:cNvPr id="39" name="Text 32"/>
          <p:cNvSpPr/>
          <p:nvPr/>
        </p:nvSpPr>
        <p:spPr>
          <a:xfrm>
            <a:off x="6793992" y="5692230"/>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Monthly Communication Report  —  </a:t>
            </a:r>
            <a:r>
              <a:rPr lang="en-US" sz="1200" dirty="0">
                <a:solidFill>
                  <a:srgbClr val="E3E9F2"/>
                </a:solidFill>
                <a:latin typeface="Calibri" pitchFamily="34" charset="0"/>
                <a:ea typeface="Calibri" pitchFamily="34" charset="-122"/>
                <a:cs typeface="Calibri" pitchFamily="34" charset="-120"/>
              </a:rPr>
              <a:t>A summary of media coverage and messaging activity.</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7">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104890"/>
            <a:ext cx="10881360" cy="502920"/>
          </a:xfrm>
          <a:prstGeom prst="rect">
            <a:avLst/>
          </a:prstGeom>
          <a:noFill/>
          <a:ln/>
        </p:spPr>
        <p:txBody>
          <a:bodyPr wrap="square" lIns="0" tIns="0" rIns="0" bIns="0" rtlCol="0" anchor="t"/>
          <a:lstStyle/>
          <a:p>
            <a:pPr marL="0" indent="0">
              <a:lnSpc>
                <a:spcPct val="105000"/>
              </a:lnSpc>
              <a:buNone/>
            </a:pPr>
            <a:r>
              <a:rPr lang="en-US" sz="2200" b="1" dirty="0">
                <a:solidFill>
                  <a:srgbClr val="FFFFFF"/>
                </a:solidFill>
                <a:latin typeface="Cambria" pitchFamily="34" charset="0"/>
                <a:ea typeface="Cambria" pitchFamily="34" charset="-122"/>
                <a:cs typeface="Cambria" pitchFamily="34" charset="-120"/>
              </a:rPr>
              <a:t>Outdoor Branding</a:t>
            </a:r>
            <a:endParaRPr lang="en-US" sz="2200" dirty="0"/>
          </a:p>
        </p:txBody>
      </p:sp>
      <p:pic>
        <p:nvPicPr>
          <p:cNvPr id="3" name="Image 0" descr="preencoded.png"/>
          <p:cNvPicPr>
            <a:picLocks noChangeAspect="1"/>
          </p:cNvPicPr>
          <p:nvPr/>
        </p:nvPicPr>
        <p:blipFill>
          <a:blip r:embed="rId3"/>
          <a:stretch>
            <a:fillRect/>
          </a:stretch>
        </p:blipFill>
        <p:spPr>
          <a:xfrm>
            <a:off x="11631437" y="78264"/>
            <a:ext cx="511168" cy="511168"/>
          </a:xfrm>
          <a:prstGeom prst="rect">
            <a:avLst/>
          </a:prstGeom>
        </p:spPr>
      </p:pic>
      <p:sp>
        <p:nvSpPr>
          <p:cNvPr id="5" name="Text 2"/>
          <p:cNvSpPr/>
          <p:nvPr/>
        </p:nvSpPr>
        <p:spPr>
          <a:xfrm>
            <a:off x="502920" y="668588"/>
            <a:ext cx="11155680" cy="475488"/>
          </a:xfrm>
          <a:prstGeom prst="rect">
            <a:avLst/>
          </a:prstGeom>
          <a:noFill/>
          <a:ln/>
        </p:spPr>
        <p:txBody>
          <a:bodyPr wrap="square" lIns="0" tIns="0" rIns="0" bIns="0" rtlCol="0" anchor="t"/>
          <a:lstStyle/>
          <a:p>
            <a:pPr marL="0" indent="0">
              <a:lnSpc>
                <a:spcPct val="120000"/>
              </a:lnSpc>
              <a:buNone/>
            </a:pPr>
            <a:r>
              <a:rPr lang="en-US" sz="1400" dirty="0">
                <a:solidFill>
                  <a:srgbClr val="E3E9F2"/>
                </a:solidFill>
                <a:latin typeface="Calibri" pitchFamily="34" charset="0"/>
                <a:ea typeface="Calibri" pitchFamily="34" charset="-122"/>
                <a:cs typeface="Calibri" pitchFamily="34" charset="-120"/>
              </a:rPr>
              <a:t>Outdoor branding remains one of the most cost-effective ways to reach voters directly with a candidate's image and message. It works best when planned by data — not simply bought wherever space happens to be available.</a:t>
            </a:r>
            <a:endParaRPr lang="en-US" sz="1400" dirty="0"/>
          </a:p>
        </p:txBody>
      </p:sp>
      <p:sp>
        <p:nvSpPr>
          <p:cNvPr id="6" name="Text 3"/>
          <p:cNvSpPr/>
          <p:nvPr/>
        </p:nvSpPr>
        <p:spPr>
          <a:xfrm>
            <a:off x="502920" y="1351878"/>
            <a:ext cx="54864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OUR METHODOLOGY</a:t>
            </a:r>
            <a:endParaRPr lang="en-US" sz="1600" dirty="0"/>
          </a:p>
        </p:txBody>
      </p:sp>
      <p:sp>
        <p:nvSpPr>
          <p:cNvPr id="7" name="Shape 4"/>
          <p:cNvSpPr/>
          <p:nvPr/>
        </p:nvSpPr>
        <p:spPr>
          <a:xfrm>
            <a:off x="502920" y="1598946"/>
            <a:ext cx="11183112" cy="566928"/>
          </a:xfrm>
          <a:prstGeom prst="roundRect">
            <a:avLst>
              <a:gd name="adj" fmla="val 9677"/>
            </a:avLst>
          </a:prstGeom>
          <a:solidFill>
            <a:srgbClr val="0F1E3D"/>
          </a:solidFill>
          <a:ln w="12700">
            <a:solidFill>
              <a:srgbClr val="1E3358"/>
            </a:solidFill>
            <a:prstDash val="solid"/>
          </a:ln>
        </p:spPr>
      </p:sp>
      <p:sp>
        <p:nvSpPr>
          <p:cNvPr id="8" name="Shape 5"/>
          <p:cNvSpPr/>
          <p:nvPr/>
        </p:nvSpPr>
        <p:spPr>
          <a:xfrm>
            <a:off x="640080" y="1708674"/>
            <a:ext cx="347472" cy="347472"/>
          </a:xfrm>
          <a:prstGeom prst="ellipse">
            <a:avLst/>
          </a:prstGeom>
          <a:solidFill>
            <a:srgbClr val="C7992F"/>
          </a:solidFill>
          <a:ln/>
        </p:spPr>
      </p:sp>
      <p:pic>
        <p:nvPicPr>
          <p:cNvPr id="9" name="Image 1" descr="preencoded.png"/>
          <p:cNvPicPr>
            <a:picLocks noChangeAspect="1"/>
          </p:cNvPicPr>
          <p:nvPr/>
        </p:nvPicPr>
        <p:blipFill>
          <a:blip r:embed="rId4">
            <a:biLevel thresh="75000"/>
          </a:blip>
          <a:stretch>
            <a:fillRect/>
          </a:stretch>
        </p:blipFill>
        <p:spPr>
          <a:xfrm>
            <a:off x="722376" y="1790970"/>
            <a:ext cx="182880" cy="182880"/>
          </a:xfrm>
          <a:prstGeom prst="rect">
            <a:avLst/>
          </a:prstGeom>
        </p:spPr>
      </p:pic>
      <p:sp>
        <p:nvSpPr>
          <p:cNvPr id="10" name="Text 6"/>
          <p:cNvSpPr/>
          <p:nvPr/>
        </p:nvSpPr>
        <p:spPr>
          <a:xfrm>
            <a:off x="1097280" y="1626378"/>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Hotspot Selection  </a:t>
            </a:r>
            <a:r>
              <a:rPr lang="en-US" sz="1400" dirty="0">
                <a:solidFill>
                  <a:srgbClr val="E3E9F2"/>
                </a:solidFill>
                <a:latin typeface="Calibri" pitchFamily="34" charset="0"/>
                <a:ea typeface="Calibri" pitchFamily="34" charset="-122"/>
                <a:cs typeface="Calibri" pitchFamily="34" charset="-120"/>
              </a:rPr>
              <a:t>Every hoarding and route chosen by footfall and visibility data, not guesswork.</a:t>
            </a:r>
            <a:endParaRPr lang="en-US" sz="1600" dirty="0"/>
          </a:p>
        </p:txBody>
      </p:sp>
      <p:sp>
        <p:nvSpPr>
          <p:cNvPr id="11" name="Shape 7"/>
          <p:cNvSpPr/>
          <p:nvPr/>
        </p:nvSpPr>
        <p:spPr>
          <a:xfrm>
            <a:off x="502920" y="2274884"/>
            <a:ext cx="11183112" cy="566928"/>
          </a:xfrm>
          <a:prstGeom prst="roundRect">
            <a:avLst>
              <a:gd name="adj" fmla="val 9677"/>
            </a:avLst>
          </a:prstGeom>
          <a:solidFill>
            <a:srgbClr val="0F1E3D"/>
          </a:solidFill>
          <a:ln w="12700">
            <a:solidFill>
              <a:srgbClr val="1E3358"/>
            </a:solidFill>
            <a:prstDash val="solid"/>
          </a:ln>
        </p:spPr>
      </p:sp>
      <p:sp>
        <p:nvSpPr>
          <p:cNvPr id="12" name="Shape 8"/>
          <p:cNvSpPr/>
          <p:nvPr/>
        </p:nvSpPr>
        <p:spPr>
          <a:xfrm>
            <a:off x="640080" y="2384612"/>
            <a:ext cx="347472" cy="347472"/>
          </a:xfrm>
          <a:prstGeom prst="ellipse">
            <a:avLst/>
          </a:prstGeom>
          <a:solidFill>
            <a:srgbClr val="C7992F"/>
          </a:solidFill>
          <a:ln/>
        </p:spPr>
      </p:sp>
      <p:pic>
        <p:nvPicPr>
          <p:cNvPr id="13" name="Image 2" descr="preencoded.png"/>
          <p:cNvPicPr>
            <a:picLocks noChangeAspect="1"/>
          </p:cNvPicPr>
          <p:nvPr/>
        </p:nvPicPr>
        <p:blipFill>
          <a:blip r:embed="rId5">
            <a:biLevel thresh="75000"/>
          </a:blip>
          <a:stretch>
            <a:fillRect/>
          </a:stretch>
        </p:blipFill>
        <p:spPr>
          <a:xfrm>
            <a:off x="722376" y="2466908"/>
            <a:ext cx="182880" cy="182880"/>
          </a:xfrm>
          <a:prstGeom prst="rect">
            <a:avLst/>
          </a:prstGeom>
        </p:spPr>
      </p:pic>
      <p:sp>
        <p:nvSpPr>
          <p:cNvPr id="14" name="Text 9"/>
          <p:cNvSpPr/>
          <p:nvPr/>
        </p:nvSpPr>
        <p:spPr>
          <a:xfrm>
            <a:off x="1097280" y="2302316"/>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Traditional Deployment  </a:t>
            </a:r>
            <a:r>
              <a:rPr lang="en-US" sz="1400" dirty="0">
                <a:solidFill>
                  <a:srgbClr val="E3E9F2"/>
                </a:solidFill>
                <a:latin typeface="Calibri" pitchFamily="34" charset="0"/>
                <a:ea typeface="Calibri" pitchFamily="34" charset="-122"/>
                <a:cs typeface="Calibri" pitchFamily="34" charset="-120"/>
              </a:rPr>
              <a:t>Hoardings, wall art, and vehicle branding, compliant with state signage regulations.</a:t>
            </a:r>
            <a:endParaRPr lang="en-US" sz="1600" dirty="0"/>
          </a:p>
        </p:txBody>
      </p:sp>
      <p:sp>
        <p:nvSpPr>
          <p:cNvPr id="15" name="Shape 10"/>
          <p:cNvSpPr/>
          <p:nvPr/>
        </p:nvSpPr>
        <p:spPr>
          <a:xfrm>
            <a:off x="502920" y="2941860"/>
            <a:ext cx="11183112" cy="566928"/>
          </a:xfrm>
          <a:prstGeom prst="roundRect">
            <a:avLst>
              <a:gd name="adj" fmla="val 9677"/>
            </a:avLst>
          </a:prstGeom>
          <a:solidFill>
            <a:srgbClr val="0F1E3D"/>
          </a:solidFill>
          <a:ln w="12700">
            <a:solidFill>
              <a:srgbClr val="1E3358"/>
            </a:solidFill>
            <a:prstDash val="solid"/>
          </a:ln>
        </p:spPr>
      </p:sp>
      <p:sp>
        <p:nvSpPr>
          <p:cNvPr id="16" name="Shape 11"/>
          <p:cNvSpPr/>
          <p:nvPr/>
        </p:nvSpPr>
        <p:spPr>
          <a:xfrm>
            <a:off x="640080" y="3051588"/>
            <a:ext cx="347472" cy="347472"/>
          </a:xfrm>
          <a:prstGeom prst="ellipse">
            <a:avLst/>
          </a:prstGeom>
          <a:solidFill>
            <a:srgbClr val="C7992F"/>
          </a:solidFill>
          <a:ln/>
        </p:spPr>
      </p:sp>
      <p:pic>
        <p:nvPicPr>
          <p:cNvPr id="17" name="Image 3" descr="preencoded.png"/>
          <p:cNvPicPr>
            <a:picLocks noChangeAspect="1"/>
          </p:cNvPicPr>
          <p:nvPr/>
        </p:nvPicPr>
        <p:blipFill>
          <a:blip r:embed="rId6">
            <a:biLevel thresh="75000"/>
          </a:blip>
          <a:stretch>
            <a:fillRect/>
          </a:stretch>
        </p:blipFill>
        <p:spPr>
          <a:xfrm>
            <a:off x="722376" y="3133884"/>
            <a:ext cx="182880" cy="182880"/>
          </a:xfrm>
          <a:prstGeom prst="rect">
            <a:avLst/>
          </a:prstGeom>
        </p:spPr>
      </p:pic>
      <p:sp>
        <p:nvSpPr>
          <p:cNvPr id="18" name="Text 12"/>
          <p:cNvSpPr/>
          <p:nvPr/>
        </p:nvSpPr>
        <p:spPr>
          <a:xfrm>
            <a:off x="1097280" y="2969292"/>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Digital Deployment  </a:t>
            </a:r>
            <a:r>
              <a:rPr lang="en-US" sz="1400" dirty="0">
                <a:solidFill>
                  <a:srgbClr val="E3E9F2"/>
                </a:solidFill>
                <a:latin typeface="Calibri" pitchFamily="34" charset="0"/>
                <a:ea typeface="Calibri" pitchFamily="34" charset="-122"/>
                <a:cs typeface="Calibri" pitchFamily="34" charset="-120"/>
              </a:rPr>
              <a:t>LED vans and QR-linked materials connecting outdoor spend to the digital campaign.</a:t>
            </a:r>
            <a:endParaRPr lang="en-US" sz="1600" dirty="0"/>
          </a:p>
        </p:txBody>
      </p:sp>
      <p:sp>
        <p:nvSpPr>
          <p:cNvPr id="19" name="Shape 13"/>
          <p:cNvSpPr/>
          <p:nvPr/>
        </p:nvSpPr>
        <p:spPr>
          <a:xfrm>
            <a:off x="502920" y="3599867"/>
            <a:ext cx="11183112" cy="566928"/>
          </a:xfrm>
          <a:prstGeom prst="roundRect">
            <a:avLst>
              <a:gd name="adj" fmla="val 9677"/>
            </a:avLst>
          </a:prstGeom>
          <a:solidFill>
            <a:srgbClr val="0F1E3D"/>
          </a:solidFill>
          <a:ln w="12700">
            <a:solidFill>
              <a:srgbClr val="1E3358"/>
            </a:solidFill>
            <a:prstDash val="solid"/>
          </a:ln>
        </p:spPr>
      </p:sp>
      <p:sp>
        <p:nvSpPr>
          <p:cNvPr id="20" name="Shape 14"/>
          <p:cNvSpPr/>
          <p:nvPr/>
        </p:nvSpPr>
        <p:spPr>
          <a:xfrm>
            <a:off x="640080" y="3709595"/>
            <a:ext cx="347472" cy="347472"/>
          </a:xfrm>
          <a:prstGeom prst="ellipse">
            <a:avLst/>
          </a:prstGeom>
          <a:solidFill>
            <a:srgbClr val="C7992F"/>
          </a:solidFill>
          <a:ln/>
        </p:spPr>
      </p:sp>
      <p:pic>
        <p:nvPicPr>
          <p:cNvPr id="21" name="Image 4" descr="preencoded.png"/>
          <p:cNvPicPr>
            <a:picLocks noChangeAspect="1"/>
          </p:cNvPicPr>
          <p:nvPr/>
        </p:nvPicPr>
        <p:blipFill>
          <a:blip r:embed="rId7">
            <a:biLevel thresh="75000"/>
          </a:blip>
          <a:stretch>
            <a:fillRect/>
          </a:stretch>
        </p:blipFill>
        <p:spPr>
          <a:xfrm>
            <a:off x="722376" y="3791891"/>
            <a:ext cx="182880" cy="182880"/>
          </a:xfrm>
          <a:prstGeom prst="rect">
            <a:avLst/>
          </a:prstGeom>
        </p:spPr>
      </p:pic>
      <p:sp>
        <p:nvSpPr>
          <p:cNvPr id="22" name="Text 15"/>
          <p:cNvSpPr/>
          <p:nvPr/>
        </p:nvSpPr>
        <p:spPr>
          <a:xfrm>
            <a:off x="1097280" y="3627299"/>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Coverage Check  </a:t>
            </a:r>
            <a:r>
              <a:rPr lang="en-US" sz="1400" dirty="0">
                <a:solidFill>
                  <a:srgbClr val="E3E9F2"/>
                </a:solidFill>
                <a:latin typeface="Calibri" pitchFamily="34" charset="0"/>
                <a:ea typeface="Calibri" pitchFamily="34" charset="-122"/>
                <a:cs typeface="Calibri" pitchFamily="34" charset="-120"/>
              </a:rPr>
              <a:t>Coverage tracked and adjusted through the campaign, not left unchecked until election day.</a:t>
            </a:r>
            <a:endParaRPr lang="en-US" sz="1600" dirty="0"/>
          </a:p>
        </p:txBody>
      </p:sp>
      <p:sp>
        <p:nvSpPr>
          <p:cNvPr id="23" name="Text 16"/>
          <p:cNvSpPr/>
          <p:nvPr/>
        </p:nvSpPr>
        <p:spPr>
          <a:xfrm>
            <a:off x="502920" y="4295172"/>
            <a:ext cx="54864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KEY DELIVERABLES</a:t>
            </a:r>
            <a:endParaRPr lang="en-US" sz="1600" dirty="0"/>
          </a:p>
        </p:txBody>
      </p:sp>
      <p:sp>
        <p:nvSpPr>
          <p:cNvPr id="24" name="Shape 17"/>
          <p:cNvSpPr/>
          <p:nvPr/>
        </p:nvSpPr>
        <p:spPr>
          <a:xfrm>
            <a:off x="502920" y="4668462"/>
            <a:ext cx="5468112" cy="841248"/>
          </a:xfrm>
          <a:prstGeom prst="roundRect">
            <a:avLst>
              <a:gd name="adj" fmla="val 7609"/>
            </a:avLst>
          </a:prstGeom>
          <a:ln w="13970">
            <a:solidFill>
              <a:srgbClr val="C7992F"/>
            </a:solidFill>
            <a:prstDash val="solid"/>
          </a:ln>
        </p:spPr>
      </p:sp>
      <p:sp>
        <p:nvSpPr>
          <p:cNvPr id="25" name="Shape 18"/>
          <p:cNvSpPr/>
          <p:nvPr/>
        </p:nvSpPr>
        <p:spPr>
          <a:xfrm>
            <a:off x="630936" y="4924494"/>
            <a:ext cx="329184" cy="329184"/>
          </a:xfrm>
          <a:prstGeom prst="ellipse">
            <a:avLst/>
          </a:prstGeom>
          <a:solidFill>
            <a:srgbClr val="C7992F"/>
          </a:solidFill>
          <a:ln/>
        </p:spPr>
      </p:sp>
      <p:sp>
        <p:nvSpPr>
          <p:cNvPr id="26" name="Text 19"/>
          <p:cNvSpPr/>
          <p:nvPr/>
        </p:nvSpPr>
        <p:spPr>
          <a:xfrm>
            <a:off x="630936" y="4924494"/>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1</a:t>
            </a:r>
            <a:endParaRPr lang="en-US" sz="1600" dirty="0"/>
          </a:p>
        </p:txBody>
      </p:sp>
      <p:sp>
        <p:nvSpPr>
          <p:cNvPr id="27" name="Text 20"/>
          <p:cNvSpPr/>
          <p:nvPr/>
        </p:nvSpPr>
        <p:spPr>
          <a:xfrm>
            <a:off x="1069848" y="4723326"/>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Constituency Visibility Map  —  </a:t>
            </a:r>
            <a:r>
              <a:rPr lang="en-US" sz="1200" dirty="0">
                <a:solidFill>
                  <a:srgbClr val="E3E9F2"/>
                </a:solidFill>
                <a:latin typeface="Calibri" pitchFamily="34" charset="0"/>
                <a:ea typeface="Calibri" pitchFamily="34" charset="-122"/>
                <a:cs typeface="Calibri" pitchFamily="34" charset="-120"/>
              </a:rPr>
              <a:t>Every outdoor placement across the constituency, visualized.</a:t>
            </a:r>
            <a:endParaRPr lang="en-US" sz="1400" dirty="0"/>
          </a:p>
        </p:txBody>
      </p:sp>
      <p:sp>
        <p:nvSpPr>
          <p:cNvPr id="28" name="Shape 21"/>
          <p:cNvSpPr/>
          <p:nvPr/>
        </p:nvSpPr>
        <p:spPr>
          <a:xfrm>
            <a:off x="6227064" y="4668462"/>
            <a:ext cx="5468112" cy="841248"/>
          </a:xfrm>
          <a:prstGeom prst="roundRect">
            <a:avLst>
              <a:gd name="adj" fmla="val 7609"/>
            </a:avLst>
          </a:prstGeom>
          <a:ln w="13970">
            <a:solidFill>
              <a:srgbClr val="C7992F"/>
            </a:solidFill>
            <a:prstDash val="solid"/>
          </a:ln>
        </p:spPr>
      </p:sp>
      <p:sp>
        <p:nvSpPr>
          <p:cNvPr id="29" name="Shape 22"/>
          <p:cNvSpPr/>
          <p:nvPr/>
        </p:nvSpPr>
        <p:spPr>
          <a:xfrm>
            <a:off x="6355080" y="4924494"/>
            <a:ext cx="329184" cy="329184"/>
          </a:xfrm>
          <a:prstGeom prst="ellipse">
            <a:avLst/>
          </a:prstGeom>
          <a:solidFill>
            <a:srgbClr val="C7992F"/>
          </a:solidFill>
          <a:ln/>
        </p:spPr>
      </p:sp>
      <p:sp>
        <p:nvSpPr>
          <p:cNvPr id="30" name="Text 23"/>
          <p:cNvSpPr/>
          <p:nvPr/>
        </p:nvSpPr>
        <p:spPr>
          <a:xfrm>
            <a:off x="6355080" y="4924494"/>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2</a:t>
            </a:r>
            <a:endParaRPr lang="en-US" sz="1600" dirty="0"/>
          </a:p>
        </p:txBody>
      </p:sp>
      <p:sp>
        <p:nvSpPr>
          <p:cNvPr id="31" name="Text 24"/>
          <p:cNvSpPr/>
          <p:nvPr/>
        </p:nvSpPr>
        <p:spPr>
          <a:xfrm>
            <a:off x="6793992" y="4723326"/>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Placement Schedule  —  </a:t>
            </a:r>
            <a:r>
              <a:rPr lang="en-US" sz="1200" dirty="0">
                <a:solidFill>
                  <a:srgbClr val="E3E9F2"/>
                </a:solidFill>
                <a:latin typeface="Calibri" pitchFamily="34" charset="0"/>
                <a:ea typeface="Calibri" pitchFamily="34" charset="-122"/>
                <a:cs typeface="Calibri" pitchFamily="34" charset="-120"/>
              </a:rPr>
              <a:t>What goes up, where, and when, across the campaign.</a:t>
            </a:r>
            <a:endParaRPr lang="en-US" sz="1400" dirty="0"/>
          </a:p>
        </p:txBody>
      </p:sp>
      <p:sp>
        <p:nvSpPr>
          <p:cNvPr id="32" name="Shape 25"/>
          <p:cNvSpPr/>
          <p:nvPr/>
        </p:nvSpPr>
        <p:spPr>
          <a:xfrm>
            <a:off x="502920" y="5619438"/>
            <a:ext cx="5468112" cy="841248"/>
          </a:xfrm>
          <a:prstGeom prst="roundRect">
            <a:avLst>
              <a:gd name="adj" fmla="val 7609"/>
            </a:avLst>
          </a:prstGeom>
          <a:ln w="13970">
            <a:solidFill>
              <a:srgbClr val="C7992F"/>
            </a:solidFill>
            <a:prstDash val="solid"/>
          </a:ln>
        </p:spPr>
      </p:sp>
      <p:sp>
        <p:nvSpPr>
          <p:cNvPr id="33" name="Shape 26"/>
          <p:cNvSpPr/>
          <p:nvPr/>
        </p:nvSpPr>
        <p:spPr>
          <a:xfrm>
            <a:off x="630936" y="5875470"/>
            <a:ext cx="329184" cy="329184"/>
          </a:xfrm>
          <a:prstGeom prst="ellipse">
            <a:avLst/>
          </a:prstGeom>
          <a:solidFill>
            <a:srgbClr val="C7992F"/>
          </a:solidFill>
          <a:ln/>
        </p:spPr>
      </p:sp>
      <p:sp>
        <p:nvSpPr>
          <p:cNvPr id="34" name="Text 27"/>
          <p:cNvSpPr/>
          <p:nvPr/>
        </p:nvSpPr>
        <p:spPr>
          <a:xfrm>
            <a:off x="630936" y="5875470"/>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3</a:t>
            </a:r>
            <a:endParaRPr lang="en-US" sz="1600" dirty="0"/>
          </a:p>
        </p:txBody>
      </p:sp>
      <p:sp>
        <p:nvSpPr>
          <p:cNvPr id="35" name="Text 28"/>
          <p:cNvSpPr/>
          <p:nvPr/>
        </p:nvSpPr>
        <p:spPr>
          <a:xfrm>
            <a:off x="1069848" y="5674302"/>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QR Engagement Report  —  </a:t>
            </a:r>
            <a:r>
              <a:rPr lang="en-US" sz="1200" dirty="0">
                <a:solidFill>
                  <a:srgbClr val="E3E9F2"/>
                </a:solidFill>
                <a:latin typeface="Calibri" pitchFamily="34" charset="0"/>
                <a:ea typeface="Calibri" pitchFamily="34" charset="-122"/>
                <a:cs typeface="Calibri" pitchFamily="34" charset="-120"/>
              </a:rPr>
              <a:t>Engagement measured from QR-linked outdoor materials.</a:t>
            </a:r>
            <a:endParaRPr lang="en-US" sz="1400" dirty="0"/>
          </a:p>
        </p:txBody>
      </p:sp>
      <p:sp>
        <p:nvSpPr>
          <p:cNvPr id="36" name="Shape 29"/>
          <p:cNvSpPr/>
          <p:nvPr/>
        </p:nvSpPr>
        <p:spPr>
          <a:xfrm>
            <a:off x="6227064" y="5619438"/>
            <a:ext cx="5468112" cy="841248"/>
          </a:xfrm>
          <a:prstGeom prst="roundRect">
            <a:avLst>
              <a:gd name="adj" fmla="val 7609"/>
            </a:avLst>
          </a:prstGeom>
          <a:ln w="13970">
            <a:solidFill>
              <a:srgbClr val="C7992F"/>
            </a:solidFill>
            <a:prstDash val="solid"/>
          </a:ln>
        </p:spPr>
      </p:sp>
      <p:sp>
        <p:nvSpPr>
          <p:cNvPr id="37" name="Shape 30"/>
          <p:cNvSpPr/>
          <p:nvPr/>
        </p:nvSpPr>
        <p:spPr>
          <a:xfrm>
            <a:off x="6355080" y="5875470"/>
            <a:ext cx="329184" cy="329184"/>
          </a:xfrm>
          <a:prstGeom prst="ellipse">
            <a:avLst/>
          </a:prstGeom>
          <a:solidFill>
            <a:srgbClr val="C7992F"/>
          </a:solidFill>
          <a:ln/>
        </p:spPr>
      </p:sp>
      <p:sp>
        <p:nvSpPr>
          <p:cNvPr id="38" name="Text 31"/>
          <p:cNvSpPr/>
          <p:nvPr/>
        </p:nvSpPr>
        <p:spPr>
          <a:xfrm>
            <a:off x="6355080" y="5875470"/>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4</a:t>
            </a:r>
            <a:endParaRPr lang="en-US" sz="1600" dirty="0"/>
          </a:p>
        </p:txBody>
      </p:sp>
      <p:sp>
        <p:nvSpPr>
          <p:cNvPr id="39" name="Text 32"/>
          <p:cNvSpPr/>
          <p:nvPr/>
        </p:nvSpPr>
        <p:spPr>
          <a:xfrm>
            <a:off x="6793992" y="5674302"/>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Monthly Coverage Review  —  </a:t>
            </a:r>
            <a:r>
              <a:rPr lang="en-US" sz="1200" dirty="0">
                <a:solidFill>
                  <a:srgbClr val="E3E9F2"/>
                </a:solidFill>
                <a:latin typeface="Calibri" pitchFamily="34" charset="0"/>
                <a:ea typeface="Calibri" pitchFamily="34" charset="-122"/>
                <a:cs typeface="Calibri" pitchFamily="34" charset="-120"/>
              </a:rPr>
              <a:t>A regular check on what's working and what needs to move.</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8">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140746"/>
            <a:ext cx="10881360" cy="502920"/>
          </a:xfrm>
          <a:prstGeom prst="rect">
            <a:avLst/>
          </a:prstGeom>
          <a:noFill/>
          <a:ln/>
        </p:spPr>
        <p:txBody>
          <a:bodyPr wrap="square" lIns="0" tIns="0" rIns="0" bIns="0" rtlCol="0" anchor="t"/>
          <a:lstStyle/>
          <a:p>
            <a:pPr marL="0" indent="0">
              <a:lnSpc>
                <a:spcPct val="105000"/>
              </a:lnSpc>
              <a:buNone/>
            </a:pPr>
            <a:r>
              <a:rPr lang="en-US" sz="2200" b="1" dirty="0">
                <a:solidFill>
                  <a:srgbClr val="FFFFFF"/>
                </a:solidFill>
                <a:latin typeface="Cambria" pitchFamily="34" charset="0"/>
                <a:ea typeface="Cambria" pitchFamily="34" charset="-122"/>
                <a:cs typeface="Cambria" pitchFamily="34" charset="-120"/>
              </a:rPr>
              <a:t>Cadre Management and Volunteer Registration</a:t>
            </a:r>
            <a:endParaRPr lang="en-US" sz="2200" dirty="0"/>
          </a:p>
        </p:txBody>
      </p:sp>
      <p:pic>
        <p:nvPicPr>
          <p:cNvPr id="3" name="Image 0" descr="preencoded.png"/>
          <p:cNvPicPr>
            <a:picLocks noChangeAspect="1"/>
          </p:cNvPicPr>
          <p:nvPr/>
        </p:nvPicPr>
        <p:blipFill>
          <a:blip r:embed="rId3"/>
          <a:stretch>
            <a:fillRect/>
          </a:stretch>
        </p:blipFill>
        <p:spPr>
          <a:xfrm>
            <a:off x="11631617" y="105334"/>
            <a:ext cx="511168" cy="511168"/>
          </a:xfrm>
          <a:prstGeom prst="rect">
            <a:avLst/>
          </a:prstGeom>
        </p:spPr>
      </p:pic>
      <p:sp>
        <p:nvSpPr>
          <p:cNvPr id="5" name="Text 2"/>
          <p:cNvSpPr/>
          <p:nvPr/>
        </p:nvSpPr>
        <p:spPr>
          <a:xfrm>
            <a:off x="502920" y="708300"/>
            <a:ext cx="11155680" cy="475488"/>
          </a:xfrm>
          <a:prstGeom prst="rect">
            <a:avLst/>
          </a:prstGeom>
          <a:noFill/>
          <a:ln/>
        </p:spPr>
        <p:txBody>
          <a:bodyPr wrap="square" lIns="0" tIns="0" rIns="0" bIns="0" rtlCol="0" anchor="t"/>
          <a:lstStyle/>
          <a:p>
            <a:pPr marL="0" indent="0">
              <a:lnSpc>
                <a:spcPct val="120000"/>
              </a:lnSpc>
              <a:buNone/>
            </a:pPr>
            <a:r>
              <a:rPr lang="en-US" sz="1400" dirty="0">
                <a:solidFill>
                  <a:srgbClr val="E3E9F2"/>
                </a:solidFill>
                <a:latin typeface="Calibri" pitchFamily="34" charset="0"/>
                <a:ea typeface="Calibri" pitchFamily="34" charset="-122"/>
                <a:cs typeface="Calibri" pitchFamily="34" charset="-120"/>
              </a:rPr>
              <a:t>Cadres are the backbone of any political campaign. From delivering the message to grassroots mobilization, it's the cadre who carries out the plan on the ground. A campaign's chances depend directly on how organized its cadre is</a:t>
            </a:r>
            <a:endParaRPr lang="en-US" sz="1400" dirty="0"/>
          </a:p>
        </p:txBody>
      </p:sp>
      <p:sp>
        <p:nvSpPr>
          <p:cNvPr id="6" name="Text 3"/>
          <p:cNvSpPr/>
          <p:nvPr/>
        </p:nvSpPr>
        <p:spPr>
          <a:xfrm>
            <a:off x="502920" y="1360840"/>
            <a:ext cx="54864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OUR METHODOLOGY</a:t>
            </a:r>
            <a:endParaRPr lang="en-US" sz="1600" dirty="0"/>
          </a:p>
        </p:txBody>
      </p:sp>
      <p:sp>
        <p:nvSpPr>
          <p:cNvPr id="7" name="Shape 4"/>
          <p:cNvSpPr/>
          <p:nvPr/>
        </p:nvSpPr>
        <p:spPr>
          <a:xfrm>
            <a:off x="502920" y="1563085"/>
            <a:ext cx="11183112" cy="566928"/>
          </a:xfrm>
          <a:prstGeom prst="roundRect">
            <a:avLst>
              <a:gd name="adj" fmla="val 9677"/>
            </a:avLst>
          </a:prstGeom>
          <a:solidFill>
            <a:srgbClr val="0F1E3D"/>
          </a:solidFill>
          <a:ln w="12700">
            <a:solidFill>
              <a:srgbClr val="1E3358"/>
            </a:solidFill>
            <a:prstDash val="solid"/>
          </a:ln>
        </p:spPr>
      </p:sp>
      <p:sp>
        <p:nvSpPr>
          <p:cNvPr id="8" name="Shape 5"/>
          <p:cNvSpPr/>
          <p:nvPr/>
        </p:nvSpPr>
        <p:spPr>
          <a:xfrm>
            <a:off x="640080" y="1672813"/>
            <a:ext cx="347472" cy="347472"/>
          </a:xfrm>
          <a:prstGeom prst="ellipse">
            <a:avLst/>
          </a:prstGeom>
          <a:solidFill>
            <a:srgbClr val="C7992F"/>
          </a:solidFill>
          <a:ln/>
        </p:spPr>
      </p:sp>
      <p:pic>
        <p:nvPicPr>
          <p:cNvPr id="9" name="Image 1" descr="preencoded.png"/>
          <p:cNvPicPr>
            <a:picLocks noChangeAspect="1"/>
          </p:cNvPicPr>
          <p:nvPr/>
        </p:nvPicPr>
        <p:blipFill>
          <a:blip r:embed="rId4">
            <a:biLevel thresh="75000"/>
          </a:blip>
          <a:stretch>
            <a:fillRect/>
          </a:stretch>
        </p:blipFill>
        <p:spPr>
          <a:xfrm>
            <a:off x="722376" y="1755109"/>
            <a:ext cx="182880" cy="182880"/>
          </a:xfrm>
          <a:prstGeom prst="rect">
            <a:avLst/>
          </a:prstGeom>
        </p:spPr>
      </p:pic>
      <p:sp>
        <p:nvSpPr>
          <p:cNvPr id="10" name="Text 6"/>
          <p:cNvSpPr/>
          <p:nvPr/>
        </p:nvSpPr>
        <p:spPr>
          <a:xfrm>
            <a:off x="1097280" y="1590517"/>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Recruitment &amp; Registration  </a:t>
            </a:r>
            <a:r>
              <a:rPr lang="en-US" sz="1400" dirty="0">
                <a:solidFill>
                  <a:srgbClr val="E3E9F2"/>
                </a:solidFill>
                <a:latin typeface="Calibri" pitchFamily="34" charset="0"/>
                <a:ea typeface="Calibri" pitchFamily="34" charset="-122"/>
                <a:cs typeface="Calibri" pitchFamily="34" charset="-120"/>
              </a:rPr>
              <a:t>Ground and digital volunteer sign-up, mapped to booth and ward from the start.</a:t>
            </a:r>
            <a:endParaRPr lang="en-US" sz="1600" dirty="0"/>
          </a:p>
        </p:txBody>
      </p:sp>
      <p:sp>
        <p:nvSpPr>
          <p:cNvPr id="11" name="Shape 7"/>
          <p:cNvSpPr/>
          <p:nvPr/>
        </p:nvSpPr>
        <p:spPr>
          <a:xfrm>
            <a:off x="502920" y="2247988"/>
            <a:ext cx="11183112" cy="566928"/>
          </a:xfrm>
          <a:prstGeom prst="roundRect">
            <a:avLst>
              <a:gd name="adj" fmla="val 9677"/>
            </a:avLst>
          </a:prstGeom>
          <a:solidFill>
            <a:srgbClr val="0F1E3D"/>
          </a:solidFill>
          <a:ln w="12700">
            <a:solidFill>
              <a:srgbClr val="1E3358"/>
            </a:solidFill>
            <a:prstDash val="solid"/>
          </a:ln>
        </p:spPr>
      </p:sp>
      <p:sp>
        <p:nvSpPr>
          <p:cNvPr id="12" name="Shape 8"/>
          <p:cNvSpPr/>
          <p:nvPr/>
        </p:nvSpPr>
        <p:spPr>
          <a:xfrm>
            <a:off x="640080" y="2357716"/>
            <a:ext cx="347472" cy="347472"/>
          </a:xfrm>
          <a:prstGeom prst="ellipse">
            <a:avLst/>
          </a:prstGeom>
          <a:solidFill>
            <a:srgbClr val="C7992F"/>
          </a:solidFill>
          <a:ln/>
        </p:spPr>
      </p:sp>
      <p:pic>
        <p:nvPicPr>
          <p:cNvPr id="13" name="Image 2" descr="preencoded.png"/>
          <p:cNvPicPr>
            <a:picLocks noChangeAspect="1"/>
          </p:cNvPicPr>
          <p:nvPr/>
        </p:nvPicPr>
        <p:blipFill>
          <a:blip r:embed="rId5">
            <a:biLevel thresh="75000"/>
          </a:blip>
          <a:stretch>
            <a:fillRect/>
          </a:stretch>
        </p:blipFill>
        <p:spPr>
          <a:xfrm>
            <a:off x="722376" y="2440012"/>
            <a:ext cx="182880" cy="182880"/>
          </a:xfrm>
          <a:prstGeom prst="rect">
            <a:avLst/>
          </a:prstGeom>
        </p:spPr>
      </p:pic>
      <p:sp>
        <p:nvSpPr>
          <p:cNvPr id="14" name="Text 9"/>
          <p:cNvSpPr/>
          <p:nvPr/>
        </p:nvSpPr>
        <p:spPr>
          <a:xfrm>
            <a:off x="1097280" y="2275420"/>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Structure &amp; Training  </a:t>
            </a:r>
            <a:r>
              <a:rPr lang="en-US" sz="1400" dirty="0">
                <a:solidFill>
                  <a:srgbClr val="E3E9F2"/>
                </a:solidFill>
                <a:latin typeface="Calibri" pitchFamily="34" charset="0"/>
                <a:ea typeface="Calibri" pitchFamily="34" charset="-122"/>
                <a:cs typeface="Calibri" pitchFamily="34" charset="-120"/>
              </a:rPr>
              <a:t>Clear roles and training for every worker, so cadre knows what's expected.</a:t>
            </a:r>
            <a:endParaRPr lang="en-US" sz="1600" dirty="0"/>
          </a:p>
        </p:txBody>
      </p:sp>
      <p:sp>
        <p:nvSpPr>
          <p:cNvPr id="15" name="Shape 10"/>
          <p:cNvSpPr/>
          <p:nvPr/>
        </p:nvSpPr>
        <p:spPr>
          <a:xfrm>
            <a:off x="502920" y="2941856"/>
            <a:ext cx="11183112" cy="566928"/>
          </a:xfrm>
          <a:prstGeom prst="roundRect">
            <a:avLst>
              <a:gd name="adj" fmla="val 9677"/>
            </a:avLst>
          </a:prstGeom>
          <a:solidFill>
            <a:srgbClr val="0F1E3D"/>
          </a:solidFill>
          <a:ln w="12700">
            <a:solidFill>
              <a:srgbClr val="1E3358"/>
            </a:solidFill>
            <a:prstDash val="solid"/>
          </a:ln>
        </p:spPr>
      </p:sp>
      <p:sp>
        <p:nvSpPr>
          <p:cNvPr id="16" name="Shape 11"/>
          <p:cNvSpPr/>
          <p:nvPr/>
        </p:nvSpPr>
        <p:spPr>
          <a:xfrm>
            <a:off x="640080" y="3051584"/>
            <a:ext cx="347472" cy="347472"/>
          </a:xfrm>
          <a:prstGeom prst="ellipse">
            <a:avLst/>
          </a:prstGeom>
          <a:solidFill>
            <a:srgbClr val="C7992F"/>
          </a:solidFill>
          <a:ln/>
        </p:spPr>
      </p:sp>
      <p:pic>
        <p:nvPicPr>
          <p:cNvPr id="17" name="Image 3" descr="preencoded.png"/>
          <p:cNvPicPr>
            <a:picLocks noChangeAspect="1"/>
          </p:cNvPicPr>
          <p:nvPr/>
        </p:nvPicPr>
        <p:blipFill>
          <a:blip r:embed="rId6">
            <a:biLevel thresh="75000"/>
          </a:blip>
          <a:stretch>
            <a:fillRect/>
          </a:stretch>
        </p:blipFill>
        <p:spPr>
          <a:xfrm>
            <a:off x="722376" y="3133880"/>
            <a:ext cx="182880" cy="182880"/>
          </a:xfrm>
          <a:prstGeom prst="rect">
            <a:avLst/>
          </a:prstGeom>
        </p:spPr>
      </p:pic>
      <p:sp>
        <p:nvSpPr>
          <p:cNvPr id="18" name="Text 12"/>
          <p:cNvSpPr/>
          <p:nvPr/>
        </p:nvSpPr>
        <p:spPr>
          <a:xfrm>
            <a:off x="1097280" y="2969288"/>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Deployment Mapping  </a:t>
            </a:r>
            <a:r>
              <a:rPr lang="en-US" sz="1400" dirty="0">
                <a:solidFill>
                  <a:srgbClr val="E3E9F2"/>
                </a:solidFill>
                <a:latin typeface="Calibri" pitchFamily="34" charset="0"/>
                <a:ea typeface="Calibri" pitchFamily="34" charset="-122"/>
                <a:cs typeface="Calibri" pitchFamily="34" charset="-120"/>
              </a:rPr>
              <a:t>Cadre strength matched to actual booth-level need, no booth under-resourced.</a:t>
            </a:r>
            <a:endParaRPr lang="en-US" sz="1600" dirty="0"/>
          </a:p>
        </p:txBody>
      </p:sp>
      <p:sp>
        <p:nvSpPr>
          <p:cNvPr id="19" name="Shape 13"/>
          <p:cNvSpPr/>
          <p:nvPr/>
        </p:nvSpPr>
        <p:spPr>
          <a:xfrm>
            <a:off x="502920" y="3617795"/>
            <a:ext cx="11183112" cy="566928"/>
          </a:xfrm>
          <a:prstGeom prst="roundRect">
            <a:avLst>
              <a:gd name="adj" fmla="val 9677"/>
            </a:avLst>
          </a:prstGeom>
          <a:solidFill>
            <a:srgbClr val="0F1E3D"/>
          </a:solidFill>
          <a:ln w="12700">
            <a:solidFill>
              <a:srgbClr val="1E3358"/>
            </a:solidFill>
            <a:prstDash val="solid"/>
          </a:ln>
        </p:spPr>
      </p:sp>
      <p:sp>
        <p:nvSpPr>
          <p:cNvPr id="20" name="Shape 14"/>
          <p:cNvSpPr/>
          <p:nvPr/>
        </p:nvSpPr>
        <p:spPr>
          <a:xfrm>
            <a:off x="640080" y="3727523"/>
            <a:ext cx="347472" cy="347472"/>
          </a:xfrm>
          <a:prstGeom prst="ellipse">
            <a:avLst/>
          </a:prstGeom>
          <a:solidFill>
            <a:srgbClr val="C7992F"/>
          </a:solidFill>
          <a:ln/>
        </p:spPr>
      </p:sp>
      <p:pic>
        <p:nvPicPr>
          <p:cNvPr id="21" name="Image 4" descr="preencoded.png"/>
          <p:cNvPicPr>
            <a:picLocks noChangeAspect="1"/>
          </p:cNvPicPr>
          <p:nvPr/>
        </p:nvPicPr>
        <p:blipFill>
          <a:blip r:embed="rId7">
            <a:biLevel thresh="75000"/>
          </a:blip>
          <a:stretch>
            <a:fillRect/>
          </a:stretch>
        </p:blipFill>
        <p:spPr>
          <a:xfrm>
            <a:off x="722376" y="3809819"/>
            <a:ext cx="182880" cy="182880"/>
          </a:xfrm>
          <a:prstGeom prst="rect">
            <a:avLst/>
          </a:prstGeom>
        </p:spPr>
      </p:pic>
      <p:sp>
        <p:nvSpPr>
          <p:cNvPr id="22" name="Text 15"/>
          <p:cNvSpPr/>
          <p:nvPr/>
        </p:nvSpPr>
        <p:spPr>
          <a:xfrm>
            <a:off x="1097280" y="3645227"/>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Performance Tracking  </a:t>
            </a:r>
            <a:r>
              <a:rPr lang="en-US" sz="1400" dirty="0">
                <a:solidFill>
                  <a:srgbClr val="E3E9F2"/>
                </a:solidFill>
                <a:latin typeface="Calibri" pitchFamily="34" charset="0"/>
                <a:ea typeface="Calibri" pitchFamily="34" charset="-122"/>
                <a:cs typeface="Calibri" pitchFamily="34" charset="-120"/>
              </a:rPr>
              <a:t>Ongoing monitoring so underperforming areas get reinforced in time to matter.</a:t>
            </a:r>
            <a:endParaRPr lang="en-US" sz="1600" dirty="0"/>
          </a:p>
        </p:txBody>
      </p:sp>
      <p:sp>
        <p:nvSpPr>
          <p:cNvPr id="23" name="Text 16"/>
          <p:cNvSpPr/>
          <p:nvPr/>
        </p:nvSpPr>
        <p:spPr>
          <a:xfrm>
            <a:off x="502920" y="4331028"/>
            <a:ext cx="54864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KEY DELIVERABLES</a:t>
            </a:r>
            <a:endParaRPr lang="en-US" sz="1600" dirty="0"/>
          </a:p>
        </p:txBody>
      </p:sp>
      <p:sp>
        <p:nvSpPr>
          <p:cNvPr id="24" name="Shape 17"/>
          <p:cNvSpPr/>
          <p:nvPr/>
        </p:nvSpPr>
        <p:spPr>
          <a:xfrm>
            <a:off x="502920" y="4704318"/>
            <a:ext cx="5468112" cy="841248"/>
          </a:xfrm>
          <a:prstGeom prst="roundRect">
            <a:avLst>
              <a:gd name="adj" fmla="val 7609"/>
            </a:avLst>
          </a:prstGeom>
          <a:ln w="13970">
            <a:solidFill>
              <a:srgbClr val="C7992F"/>
            </a:solidFill>
            <a:prstDash val="solid"/>
          </a:ln>
        </p:spPr>
      </p:sp>
      <p:sp>
        <p:nvSpPr>
          <p:cNvPr id="25" name="Shape 18"/>
          <p:cNvSpPr/>
          <p:nvPr/>
        </p:nvSpPr>
        <p:spPr>
          <a:xfrm>
            <a:off x="630936" y="4960350"/>
            <a:ext cx="329184" cy="329184"/>
          </a:xfrm>
          <a:prstGeom prst="ellipse">
            <a:avLst/>
          </a:prstGeom>
          <a:solidFill>
            <a:srgbClr val="C7992F"/>
          </a:solidFill>
          <a:ln/>
        </p:spPr>
      </p:sp>
      <p:sp>
        <p:nvSpPr>
          <p:cNvPr id="26" name="Text 19"/>
          <p:cNvSpPr/>
          <p:nvPr/>
        </p:nvSpPr>
        <p:spPr>
          <a:xfrm>
            <a:off x="630936" y="4960350"/>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1</a:t>
            </a:r>
            <a:endParaRPr lang="en-US" sz="1600" dirty="0"/>
          </a:p>
        </p:txBody>
      </p:sp>
      <p:sp>
        <p:nvSpPr>
          <p:cNvPr id="27" name="Text 20"/>
          <p:cNvSpPr/>
          <p:nvPr/>
        </p:nvSpPr>
        <p:spPr>
          <a:xfrm>
            <a:off x="1069848" y="4759182"/>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Cadre Strength Index  —  </a:t>
            </a:r>
            <a:r>
              <a:rPr lang="en-US" sz="1200" dirty="0">
                <a:solidFill>
                  <a:srgbClr val="E3E9F2"/>
                </a:solidFill>
                <a:latin typeface="Calibri" pitchFamily="34" charset="0"/>
                <a:ea typeface="Calibri" pitchFamily="34" charset="-122"/>
                <a:cs typeface="Calibri" pitchFamily="34" charset="-120"/>
              </a:rPr>
              <a:t>A booth-by-booth measure of cadre coverage against actual need.</a:t>
            </a:r>
            <a:endParaRPr lang="en-US" sz="1400" dirty="0"/>
          </a:p>
        </p:txBody>
      </p:sp>
      <p:sp>
        <p:nvSpPr>
          <p:cNvPr id="28" name="Shape 21"/>
          <p:cNvSpPr/>
          <p:nvPr/>
        </p:nvSpPr>
        <p:spPr>
          <a:xfrm>
            <a:off x="6227064" y="4704318"/>
            <a:ext cx="5468112" cy="841248"/>
          </a:xfrm>
          <a:prstGeom prst="roundRect">
            <a:avLst>
              <a:gd name="adj" fmla="val 7609"/>
            </a:avLst>
          </a:prstGeom>
          <a:ln w="13970">
            <a:solidFill>
              <a:srgbClr val="C7992F"/>
            </a:solidFill>
            <a:prstDash val="solid"/>
          </a:ln>
        </p:spPr>
      </p:sp>
      <p:sp>
        <p:nvSpPr>
          <p:cNvPr id="29" name="Shape 22"/>
          <p:cNvSpPr/>
          <p:nvPr/>
        </p:nvSpPr>
        <p:spPr>
          <a:xfrm>
            <a:off x="6355080" y="4960350"/>
            <a:ext cx="329184" cy="329184"/>
          </a:xfrm>
          <a:prstGeom prst="ellipse">
            <a:avLst/>
          </a:prstGeom>
          <a:solidFill>
            <a:srgbClr val="C7992F"/>
          </a:solidFill>
          <a:ln/>
        </p:spPr>
      </p:sp>
      <p:sp>
        <p:nvSpPr>
          <p:cNvPr id="30" name="Text 23"/>
          <p:cNvSpPr/>
          <p:nvPr/>
        </p:nvSpPr>
        <p:spPr>
          <a:xfrm>
            <a:off x="6355080" y="4960350"/>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2</a:t>
            </a:r>
            <a:endParaRPr lang="en-US" sz="1600" dirty="0"/>
          </a:p>
        </p:txBody>
      </p:sp>
      <p:sp>
        <p:nvSpPr>
          <p:cNvPr id="31" name="Text 24"/>
          <p:cNvSpPr/>
          <p:nvPr/>
        </p:nvSpPr>
        <p:spPr>
          <a:xfrm>
            <a:off x="6793992" y="4759182"/>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Volunteer Deployment Map  —  </a:t>
            </a:r>
            <a:r>
              <a:rPr lang="en-US" sz="1200" dirty="0">
                <a:solidFill>
                  <a:srgbClr val="E3E9F2"/>
                </a:solidFill>
                <a:latin typeface="Calibri" pitchFamily="34" charset="0"/>
                <a:ea typeface="Calibri" pitchFamily="34" charset="-122"/>
                <a:cs typeface="Calibri" pitchFamily="34" charset="-120"/>
              </a:rPr>
              <a:t>A working map of where every registered volunteer is deployed.</a:t>
            </a:r>
            <a:endParaRPr lang="en-US" sz="1400" dirty="0"/>
          </a:p>
        </p:txBody>
      </p:sp>
      <p:sp>
        <p:nvSpPr>
          <p:cNvPr id="32" name="Shape 25"/>
          <p:cNvSpPr/>
          <p:nvPr/>
        </p:nvSpPr>
        <p:spPr>
          <a:xfrm>
            <a:off x="502920" y="5655294"/>
            <a:ext cx="5468112" cy="841248"/>
          </a:xfrm>
          <a:prstGeom prst="roundRect">
            <a:avLst>
              <a:gd name="adj" fmla="val 7609"/>
            </a:avLst>
          </a:prstGeom>
          <a:ln w="13970">
            <a:solidFill>
              <a:srgbClr val="C7992F"/>
            </a:solidFill>
            <a:prstDash val="solid"/>
          </a:ln>
        </p:spPr>
      </p:sp>
      <p:sp>
        <p:nvSpPr>
          <p:cNvPr id="33" name="Shape 26"/>
          <p:cNvSpPr/>
          <p:nvPr/>
        </p:nvSpPr>
        <p:spPr>
          <a:xfrm>
            <a:off x="630936" y="5911326"/>
            <a:ext cx="329184" cy="329184"/>
          </a:xfrm>
          <a:prstGeom prst="ellipse">
            <a:avLst/>
          </a:prstGeom>
          <a:solidFill>
            <a:srgbClr val="C7992F"/>
          </a:solidFill>
          <a:ln/>
        </p:spPr>
      </p:sp>
      <p:sp>
        <p:nvSpPr>
          <p:cNvPr id="34" name="Text 27"/>
          <p:cNvSpPr/>
          <p:nvPr/>
        </p:nvSpPr>
        <p:spPr>
          <a:xfrm>
            <a:off x="630936" y="5911326"/>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3</a:t>
            </a:r>
            <a:endParaRPr lang="en-US" sz="1600" dirty="0"/>
          </a:p>
        </p:txBody>
      </p:sp>
      <p:sp>
        <p:nvSpPr>
          <p:cNvPr id="35" name="Text 28"/>
          <p:cNvSpPr/>
          <p:nvPr/>
        </p:nvSpPr>
        <p:spPr>
          <a:xfrm>
            <a:off x="1069848" y="5710158"/>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Training Completion Report  —  </a:t>
            </a:r>
            <a:r>
              <a:rPr lang="en-US" sz="1200" dirty="0">
                <a:solidFill>
                  <a:srgbClr val="E3E9F2"/>
                </a:solidFill>
                <a:latin typeface="Calibri" pitchFamily="34" charset="0"/>
                <a:ea typeface="Calibri" pitchFamily="34" charset="-122"/>
                <a:cs typeface="Calibri" pitchFamily="34" charset="-120"/>
              </a:rPr>
              <a:t>A record of which workers are trained and who still needs it.</a:t>
            </a:r>
            <a:endParaRPr lang="en-US" sz="1400" dirty="0"/>
          </a:p>
        </p:txBody>
      </p:sp>
      <p:sp>
        <p:nvSpPr>
          <p:cNvPr id="36" name="Shape 29"/>
          <p:cNvSpPr/>
          <p:nvPr/>
        </p:nvSpPr>
        <p:spPr>
          <a:xfrm>
            <a:off x="6227064" y="5655294"/>
            <a:ext cx="5468112" cy="841248"/>
          </a:xfrm>
          <a:prstGeom prst="roundRect">
            <a:avLst>
              <a:gd name="adj" fmla="val 7609"/>
            </a:avLst>
          </a:prstGeom>
          <a:ln w="13970">
            <a:solidFill>
              <a:srgbClr val="C7992F"/>
            </a:solidFill>
            <a:prstDash val="solid"/>
          </a:ln>
        </p:spPr>
      </p:sp>
      <p:sp>
        <p:nvSpPr>
          <p:cNvPr id="37" name="Shape 30"/>
          <p:cNvSpPr/>
          <p:nvPr/>
        </p:nvSpPr>
        <p:spPr>
          <a:xfrm>
            <a:off x="6355080" y="5911326"/>
            <a:ext cx="329184" cy="329184"/>
          </a:xfrm>
          <a:prstGeom prst="ellipse">
            <a:avLst/>
          </a:prstGeom>
          <a:solidFill>
            <a:srgbClr val="C7992F"/>
          </a:solidFill>
          <a:ln/>
        </p:spPr>
      </p:sp>
      <p:sp>
        <p:nvSpPr>
          <p:cNvPr id="38" name="Text 31"/>
          <p:cNvSpPr/>
          <p:nvPr/>
        </p:nvSpPr>
        <p:spPr>
          <a:xfrm>
            <a:off x="6355080" y="5911326"/>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4</a:t>
            </a:r>
            <a:endParaRPr lang="en-US" sz="1600" dirty="0"/>
          </a:p>
        </p:txBody>
      </p:sp>
      <p:sp>
        <p:nvSpPr>
          <p:cNvPr id="39" name="Text 32"/>
          <p:cNvSpPr/>
          <p:nvPr/>
        </p:nvSpPr>
        <p:spPr>
          <a:xfrm>
            <a:off x="6793992" y="5710158"/>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Monthly Cadre Review  —  </a:t>
            </a:r>
            <a:r>
              <a:rPr lang="en-US" sz="1200" dirty="0">
                <a:solidFill>
                  <a:srgbClr val="E3E9F2"/>
                </a:solidFill>
                <a:latin typeface="Calibri" pitchFamily="34" charset="0"/>
                <a:ea typeface="Calibri" pitchFamily="34" charset="-122"/>
                <a:cs typeface="Calibri" pitchFamily="34" charset="-120"/>
              </a:rPr>
              <a:t>A regular check on cadre performance and gaps to fill.</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9">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194534"/>
            <a:ext cx="10881360" cy="502920"/>
          </a:xfrm>
          <a:prstGeom prst="rect">
            <a:avLst/>
          </a:prstGeom>
          <a:noFill/>
          <a:ln/>
        </p:spPr>
        <p:txBody>
          <a:bodyPr wrap="square" lIns="0" tIns="0" rIns="0" bIns="0" rtlCol="0" anchor="t"/>
          <a:lstStyle/>
          <a:p>
            <a:pPr marL="0" indent="0">
              <a:lnSpc>
                <a:spcPct val="105000"/>
              </a:lnSpc>
              <a:buNone/>
            </a:pPr>
            <a:r>
              <a:rPr lang="en-US" sz="2200" b="1" dirty="0">
                <a:solidFill>
                  <a:srgbClr val="FFFFFF"/>
                </a:solidFill>
                <a:latin typeface="Cambria" pitchFamily="34" charset="0"/>
                <a:ea typeface="Cambria" pitchFamily="34" charset="-122"/>
                <a:cs typeface="Cambria" pitchFamily="34" charset="-120"/>
              </a:rPr>
              <a:t>Booth &amp; War Room Management</a:t>
            </a:r>
            <a:endParaRPr lang="en-US" sz="2200" dirty="0"/>
          </a:p>
        </p:txBody>
      </p:sp>
      <p:pic>
        <p:nvPicPr>
          <p:cNvPr id="3" name="Image 0" descr="preencoded.png"/>
          <p:cNvPicPr>
            <a:picLocks noChangeAspect="1"/>
          </p:cNvPicPr>
          <p:nvPr/>
        </p:nvPicPr>
        <p:blipFill>
          <a:blip r:embed="rId3"/>
          <a:stretch>
            <a:fillRect/>
          </a:stretch>
        </p:blipFill>
        <p:spPr>
          <a:xfrm>
            <a:off x="11624624" y="100674"/>
            <a:ext cx="511168" cy="511168"/>
          </a:xfrm>
          <a:prstGeom prst="rect">
            <a:avLst/>
          </a:prstGeom>
        </p:spPr>
      </p:pic>
      <p:sp>
        <p:nvSpPr>
          <p:cNvPr id="5" name="Text 2"/>
          <p:cNvSpPr/>
          <p:nvPr/>
        </p:nvSpPr>
        <p:spPr>
          <a:xfrm>
            <a:off x="502920" y="704449"/>
            <a:ext cx="11155680" cy="475488"/>
          </a:xfrm>
          <a:prstGeom prst="rect">
            <a:avLst/>
          </a:prstGeom>
          <a:noFill/>
          <a:ln/>
        </p:spPr>
        <p:txBody>
          <a:bodyPr wrap="square" lIns="0" tIns="0" rIns="0" bIns="0" rtlCol="0" anchor="t"/>
          <a:lstStyle/>
          <a:p>
            <a:pPr marL="0" indent="0">
              <a:lnSpc>
                <a:spcPct val="120000"/>
              </a:lnSpc>
              <a:buNone/>
            </a:pPr>
            <a:r>
              <a:rPr lang="en-US" sz="1400" dirty="0">
                <a:solidFill>
                  <a:srgbClr val="E3E9F2"/>
                </a:solidFill>
                <a:latin typeface="Calibri" pitchFamily="34" charset="0"/>
                <a:ea typeface="Calibri" pitchFamily="34" charset="-122"/>
                <a:cs typeface="Calibri" pitchFamily="34" charset="-120"/>
              </a:rPr>
              <a:t>Booth-level information flows continuously up to the war room, and war-room decisions flow back down to the booths in real time — neither works without the other.</a:t>
            </a:r>
            <a:endParaRPr lang="en-US" sz="1400" dirty="0"/>
          </a:p>
        </p:txBody>
      </p:sp>
      <p:sp>
        <p:nvSpPr>
          <p:cNvPr id="6" name="Text 3"/>
          <p:cNvSpPr/>
          <p:nvPr/>
        </p:nvSpPr>
        <p:spPr>
          <a:xfrm>
            <a:off x="502920" y="1387737"/>
            <a:ext cx="73152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GROUND TIER — COMMAND TIER</a:t>
            </a:r>
            <a:endParaRPr lang="en-US" sz="1600" dirty="0"/>
          </a:p>
        </p:txBody>
      </p:sp>
      <p:sp>
        <p:nvSpPr>
          <p:cNvPr id="7" name="Shape 4"/>
          <p:cNvSpPr/>
          <p:nvPr/>
        </p:nvSpPr>
        <p:spPr>
          <a:xfrm>
            <a:off x="502920" y="1661696"/>
            <a:ext cx="11183112" cy="566928"/>
          </a:xfrm>
          <a:prstGeom prst="roundRect">
            <a:avLst>
              <a:gd name="adj" fmla="val 9677"/>
            </a:avLst>
          </a:prstGeom>
          <a:solidFill>
            <a:srgbClr val="0F1E3D"/>
          </a:solidFill>
          <a:ln w="12700">
            <a:solidFill>
              <a:srgbClr val="1E3358"/>
            </a:solidFill>
            <a:prstDash val="solid"/>
          </a:ln>
        </p:spPr>
      </p:sp>
      <p:sp>
        <p:nvSpPr>
          <p:cNvPr id="8" name="Shape 5"/>
          <p:cNvSpPr/>
          <p:nvPr/>
        </p:nvSpPr>
        <p:spPr>
          <a:xfrm>
            <a:off x="640080" y="1771424"/>
            <a:ext cx="347472" cy="347472"/>
          </a:xfrm>
          <a:prstGeom prst="ellipse">
            <a:avLst/>
          </a:prstGeom>
          <a:solidFill>
            <a:srgbClr val="C7992F"/>
          </a:solidFill>
          <a:ln/>
        </p:spPr>
      </p:sp>
      <p:pic>
        <p:nvPicPr>
          <p:cNvPr id="9" name="Image 1" descr="preencoded.png"/>
          <p:cNvPicPr>
            <a:picLocks noChangeAspect="1"/>
          </p:cNvPicPr>
          <p:nvPr/>
        </p:nvPicPr>
        <p:blipFill>
          <a:blip r:embed="rId4">
            <a:biLevel thresh="75000"/>
          </a:blip>
          <a:stretch>
            <a:fillRect/>
          </a:stretch>
        </p:blipFill>
        <p:spPr>
          <a:xfrm>
            <a:off x="722376" y="1853720"/>
            <a:ext cx="182880" cy="182880"/>
          </a:xfrm>
          <a:prstGeom prst="rect">
            <a:avLst/>
          </a:prstGeom>
        </p:spPr>
      </p:pic>
      <p:sp>
        <p:nvSpPr>
          <p:cNvPr id="10" name="Text 6"/>
          <p:cNvSpPr/>
          <p:nvPr/>
        </p:nvSpPr>
        <p:spPr>
          <a:xfrm>
            <a:off x="1097280" y="1689128"/>
            <a:ext cx="10424160" cy="512064"/>
          </a:xfrm>
          <a:prstGeom prst="rect">
            <a:avLst/>
          </a:prstGeom>
          <a:noFill/>
          <a:ln/>
        </p:spPr>
        <p:txBody>
          <a:bodyPr wrap="square" lIns="0" tIns="0" rIns="0" bIns="0" rtlCol="0" anchor="ctr"/>
          <a:lstStyle/>
          <a:p>
            <a:pPr marL="0" indent="0">
              <a:lnSpc>
                <a:spcPct val="116000"/>
              </a:lnSpc>
              <a:buNone/>
            </a:pPr>
            <a:r>
              <a:rPr lang="en-US" sz="1600" b="1" dirty="0">
                <a:solidFill>
                  <a:srgbClr val="E4C878"/>
                </a:solidFill>
                <a:latin typeface="Cambria" pitchFamily="34" charset="0"/>
                <a:ea typeface="Cambria" pitchFamily="34" charset="-122"/>
                <a:cs typeface="Cambria" pitchFamily="34" charset="-120"/>
              </a:rPr>
              <a:t>Booth Committees  </a:t>
            </a:r>
            <a:r>
              <a:rPr lang="en-US" sz="1400" dirty="0">
                <a:solidFill>
                  <a:srgbClr val="E3E9F2"/>
                </a:solidFill>
                <a:latin typeface="Calibri" pitchFamily="34" charset="0"/>
                <a:ea typeface="Calibri" pitchFamily="34" charset="-122"/>
                <a:cs typeface="Calibri" pitchFamily="34" charset="-120"/>
              </a:rPr>
              <a:t>Formed and mapped against electoral data — an accountable, organized team on the ground.</a:t>
            </a:r>
            <a:endParaRPr lang="en-US" sz="1600" dirty="0"/>
          </a:p>
        </p:txBody>
      </p:sp>
      <p:sp>
        <p:nvSpPr>
          <p:cNvPr id="11" name="Shape 7"/>
          <p:cNvSpPr/>
          <p:nvPr/>
        </p:nvSpPr>
        <p:spPr>
          <a:xfrm>
            <a:off x="502920" y="2364529"/>
            <a:ext cx="11183112" cy="566928"/>
          </a:xfrm>
          <a:prstGeom prst="roundRect">
            <a:avLst>
              <a:gd name="adj" fmla="val 9677"/>
            </a:avLst>
          </a:prstGeom>
          <a:solidFill>
            <a:srgbClr val="0F1E3D"/>
          </a:solidFill>
          <a:ln w="12700">
            <a:solidFill>
              <a:srgbClr val="1E3358"/>
            </a:solidFill>
            <a:prstDash val="solid"/>
          </a:ln>
        </p:spPr>
      </p:sp>
      <p:sp>
        <p:nvSpPr>
          <p:cNvPr id="12" name="Shape 8"/>
          <p:cNvSpPr/>
          <p:nvPr/>
        </p:nvSpPr>
        <p:spPr>
          <a:xfrm>
            <a:off x="640080" y="2474257"/>
            <a:ext cx="347472" cy="347472"/>
          </a:xfrm>
          <a:prstGeom prst="ellipse">
            <a:avLst/>
          </a:prstGeom>
          <a:solidFill>
            <a:srgbClr val="C7992F"/>
          </a:solidFill>
          <a:ln/>
        </p:spPr>
      </p:sp>
      <p:pic>
        <p:nvPicPr>
          <p:cNvPr id="13" name="Image 2" descr="preencoded.png"/>
          <p:cNvPicPr>
            <a:picLocks noChangeAspect="1"/>
          </p:cNvPicPr>
          <p:nvPr/>
        </p:nvPicPr>
        <p:blipFill>
          <a:blip r:embed="rId4">
            <a:biLevel thresh="75000"/>
          </a:blip>
          <a:stretch>
            <a:fillRect/>
          </a:stretch>
        </p:blipFill>
        <p:spPr>
          <a:xfrm>
            <a:off x="722376" y="2556553"/>
            <a:ext cx="182880" cy="182880"/>
          </a:xfrm>
          <a:prstGeom prst="rect">
            <a:avLst/>
          </a:prstGeom>
        </p:spPr>
      </p:pic>
      <p:sp>
        <p:nvSpPr>
          <p:cNvPr id="14" name="Text 9"/>
          <p:cNvSpPr/>
          <p:nvPr/>
        </p:nvSpPr>
        <p:spPr>
          <a:xfrm>
            <a:off x="1097280" y="2391961"/>
            <a:ext cx="10424160" cy="512064"/>
          </a:xfrm>
          <a:prstGeom prst="rect">
            <a:avLst/>
          </a:prstGeom>
          <a:noFill/>
          <a:ln/>
        </p:spPr>
        <p:txBody>
          <a:bodyPr wrap="square" lIns="0" tIns="0" rIns="0" bIns="0" rtlCol="0" anchor="ctr"/>
          <a:lstStyle/>
          <a:p>
            <a:pPr marL="0" indent="0">
              <a:lnSpc>
                <a:spcPct val="116000"/>
              </a:lnSpc>
              <a:buNone/>
            </a:pPr>
            <a:r>
              <a:rPr lang="en-US" sz="1600" b="1" dirty="0">
                <a:solidFill>
                  <a:srgbClr val="E4C878"/>
                </a:solidFill>
                <a:latin typeface="Cambria" pitchFamily="34" charset="0"/>
                <a:ea typeface="Cambria" pitchFamily="34" charset="-122"/>
                <a:cs typeface="Cambria" pitchFamily="34" charset="-120"/>
              </a:rPr>
              <a:t>Worker Evaluation  </a:t>
            </a:r>
            <a:r>
              <a:rPr lang="en-US" sz="1400" dirty="0">
                <a:solidFill>
                  <a:srgbClr val="E3E9F2"/>
                </a:solidFill>
                <a:latin typeface="Calibri" pitchFamily="34" charset="0"/>
                <a:ea typeface="Calibri" pitchFamily="34" charset="-122"/>
                <a:cs typeface="Calibri" pitchFamily="34" charset="-120"/>
              </a:rPr>
              <a:t>Booth workers evaluated on commitment, with frontal committees for youth, women, and other groups.</a:t>
            </a:r>
            <a:endParaRPr lang="en-US" sz="1600" dirty="0"/>
          </a:p>
        </p:txBody>
      </p:sp>
      <p:sp>
        <p:nvSpPr>
          <p:cNvPr id="15" name="Shape 10"/>
          <p:cNvSpPr/>
          <p:nvPr/>
        </p:nvSpPr>
        <p:spPr>
          <a:xfrm>
            <a:off x="502920" y="3067364"/>
            <a:ext cx="11183112" cy="566928"/>
          </a:xfrm>
          <a:prstGeom prst="roundRect">
            <a:avLst>
              <a:gd name="adj" fmla="val 9677"/>
            </a:avLst>
          </a:prstGeom>
          <a:solidFill>
            <a:srgbClr val="0F1E3D"/>
          </a:solidFill>
          <a:ln w="12700">
            <a:solidFill>
              <a:srgbClr val="1E3358"/>
            </a:solidFill>
            <a:prstDash val="solid"/>
          </a:ln>
        </p:spPr>
      </p:sp>
      <p:sp>
        <p:nvSpPr>
          <p:cNvPr id="16" name="Shape 11"/>
          <p:cNvSpPr/>
          <p:nvPr/>
        </p:nvSpPr>
        <p:spPr>
          <a:xfrm>
            <a:off x="640080" y="3177092"/>
            <a:ext cx="347472" cy="347472"/>
          </a:xfrm>
          <a:prstGeom prst="ellipse">
            <a:avLst/>
          </a:prstGeom>
          <a:solidFill>
            <a:srgbClr val="C7992F"/>
          </a:solidFill>
          <a:ln/>
        </p:spPr>
      </p:sp>
      <p:pic>
        <p:nvPicPr>
          <p:cNvPr id="17" name="Image 3" descr="preencoded.png"/>
          <p:cNvPicPr>
            <a:picLocks noChangeAspect="1"/>
          </p:cNvPicPr>
          <p:nvPr/>
        </p:nvPicPr>
        <p:blipFill>
          <a:blip r:embed="rId5">
            <a:biLevel thresh="75000"/>
          </a:blip>
          <a:stretch>
            <a:fillRect/>
          </a:stretch>
        </p:blipFill>
        <p:spPr>
          <a:xfrm>
            <a:off x="722376" y="3259388"/>
            <a:ext cx="182880" cy="182880"/>
          </a:xfrm>
          <a:prstGeom prst="rect">
            <a:avLst/>
          </a:prstGeom>
        </p:spPr>
      </p:pic>
      <p:sp>
        <p:nvSpPr>
          <p:cNvPr id="18" name="Text 12"/>
          <p:cNvSpPr/>
          <p:nvPr/>
        </p:nvSpPr>
        <p:spPr>
          <a:xfrm>
            <a:off x="1097280" y="3094796"/>
            <a:ext cx="10424160" cy="512064"/>
          </a:xfrm>
          <a:prstGeom prst="rect">
            <a:avLst/>
          </a:prstGeom>
          <a:noFill/>
          <a:ln/>
        </p:spPr>
        <p:txBody>
          <a:bodyPr wrap="square" lIns="0" tIns="0" rIns="0" bIns="0" rtlCol="0" anchor="ctr"/>
          <a:lstStyle/>
          <a:p>
            <a:pPr marL="0" indent="0">
              <a:lnSpc>
                <a:spcPct val="116000"/>
              </a:lnSpc>
              <a:buNone/>
            </a:pPr>
            <a:r>
              <a:rPr lang="en-US" sz="1600" b="1" dirty="0">
                <a:solidFill>
                  <a:srgbClr val="E4C878"/>
                </a:solidFill>
                <a:latin typeface="Cambria" pitchFamily="34" charset="0"/>
                <a:ea typeface="Cambria" pitchFamily="34" charset="-122"/>
                <a:cs typeface="Cambria" pitchFamily="34" charset="-120"/>
              </a:rPr>
              <a:t>War Room Command  </a:t>
            </a:r>
            <a:r>
              <a:rPr lang="en-US" sz="1400" dirty="0">
                <a:solidFill>
                  <a:srgbClr val="E3E9F2"/>
                </a:solidFill>
                <a:latin typeface="Calibri" pitchFamily="34" charset="0"/>
                <a:ea typeface="Calibri" pitchFamily="34" charset="-122"/>
                <a:cs typeface="Calibri" pitchFamily="34" charset="-120"/>
              </a:rPr>
              <a:t>Decision-making, campaign planning, opposition monitoring, and route planning — one central hub.</a:t>
            </a:r>
            <a:endParaRPr lang="en-US" sz="1600" dirty="0"/>
          </a:p>
        </p:txBody>
      </p:sp>
      <p:sp>
        <p:nvSpPr>
          <p:cNvPr id="19" name="Shape 13"/>
          <p:cNvSpPr/>
          <p:nvPr/>
        </p:nvSpPr>
        <p:spPr>
          <a:xfrm>
            <a:off x="502920" y="3770195"/>
            <a:ext cx="11183112" cy="566928"/>
          </a:xfrm>
          <a:prstGeom prst="roundRect">
            <a:avLst>
              <a:gd name="adj" fmla="val 9677"/>
            </a:avLst>
          </a:prstGeom>
          <a:solidFill>
            <a:srgbClr val="0F1E3D"/>
          </a:solidFill>
          <a:ln w="12700">
            <a:solidFill>
              <a:srgbClr val="1E3358"/>
            </a:solidFill>
            <a:prstDash val="solid"/>
          </a:ln>
        </p:spPr>
      </p:sp>
      <p:sp>
        <p:nvSpPr>
          <p:cNvPr id="20" name="Shape 14"/>
          <p:cNvSpPr/>
          <p:nvPr/>
        </p:nvSpPr>
        <p:spPr>
          <a:xfrm>
            <a:off x="640080" y="3879923"/>
            <a:ext cx="347472" cy="347472"/>
          </a:xfrm>
          <a:prstGeom prst="ellipse">
            <a:avLst/>
          </a:prstGeom>
          <a:solidFill>
            <a:srgbClr val="C7992F"/>
          </a:solidFill>
          <a:ln/>
        </p:spPr>
      </p:sp>
      <p:pic>
        <p:nvPicPr>
          <p:cNvPr id="21" name="Image 4" descr="preencoded.png"/>
          <p:cNvPicPr>
            <a:picLocks noChangeAspect="1"/>
          </p:cNvPicPr>
          <p:nvPr/>
        </p:nvPicPr>
        <p:blipFill>
          <a:blip r:embed="rId5">
            <a:biLevel thresh="75000"/>
          </a:blip>
          <a:stretch>
            <a:fillRect/>
          </a:stretch>
        </p:blipFill>
        <p:spPr>
          <a:xfrm>
            <a:off x="722376" y="3962219"/>
            <a:ext cx="182880" cy="182880"/>
          </a:xfrm>
          <a:prstGeom prst="rect">
            <a:avLst/>
          </a:prstGeom>
        </p:spPr>
      </p:pic>
      <p:sp>
        <p:nvSpPr>
          <p:cNvPr id="22" name="Text 15"/>
          <p:cNvSpPr/>
          <p:nvPr/>
        </p:nvSpPr>
        <p:spPr>
          <a:xfrm>
            <a:off x="1097280" y="3797627"/>
            <a:ext cx="10424160" cy="512064"/>
          </a:xfrm>
          <a:prstGeom prst="rect">
            <a:avLst/>
          </a:prstGeom>
          <a:noFill/>
          <a:ln/>
        </p:spPr>
        <p:txBody>
          <a:bodyPr wrap="square" lIns="0" tIns="0" rIns="0" bIns="0" rtlCol="0" anchor="ctr"/>
          <a:lstStyle/>
          <a:p>
            <a:pPr marL="0" indent="0">
              <a:lnSpc>
                <a:spcPct val="116000"/>
              </a:lnSpc>
              <a:buNone/>
            </a:pPr>
            <a:r>
              <a:rPr lang="en-US" sz="1600" b="1" dirty="0">
                <a:solidFill>
                  <a:srgbClr val="E4C878"/>
                </a:solidFill>
                <a:latin typeface="Cambria" pitchFamily="34" charset="0"/>
                <a:ea typeface="Cambria" pitchFamily="34" charset="-122"/>
                <a:cs typeface="Cambria" pitchFamily="34" charset="-120"/>
              </a:rPr>
              <a:t>Election Day Operations  </a:t>
            </a:r>
            <a:r>
              <a:rPr lang="en-US" sz="1400" dirty="0">
                <a:solidFill>
                  <a:srgbClr val="E3E9F2"/>
                </a:solidFill>
                <a:latin typeface="Calibri" pitchFamily="34" charset="0"/>
                <a:ea typeface="Calibri" pitchFamily="34" charset="-122"/>
                <a:cs typeface="Calibri" pitchFamily="34" charset="-120"/>
              </a:rPr>
              <a:t>Call center management and a dedicated Election Day war room, connected to every booth.</a:t>
            </a:r>
            <a:endParaRPr lang="en-US" sz="1600" dirty="0"/>
          </a:p>
        </p:txBody>
      </p:sp>
      <p:sp>
        <p:nvSpPr>
          <p:cNvPr id="23" name="Text 16"/>
          <p:cNvSpPr/>
          <p:nvPr/>
        </p:nvSpPr>
        <p:spPr>
          <a:xfrm>
            <a:off x="502920" y="4474462"/>
            <a:ext cx="54864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KEY DELIVERABLES</a:t>
            </a:r>
            <a:endParaRPr lang="en-US" sz="1600" dirty="0"/>
          </a:p>
        </p:txBody>
      </p:sp>
      <p:sp>
        <p:nvSpPr>
          <p:cNvPr id="24" name="Shape 17"/>
          <p:cNvSpPr/>
          <p:nvPr/>
        </p:nvSpPr>
        <p:spPr>
          <a:xfrm>
            <a:off x="502920" y="4919472"/>
            <a:ext cx="5468112" cy="841248"/>
          </a:xfrm>
          <a:prstGeom prst="roundRect">
            <a:avLst>
              <a:gd name="adj" fmla="val 7609"/>
            </a:avLst>
          </a:prstGeom>
          <a:ln w="13970">
            <a:solidFill>
              <a:srgbClr val="C7992F"/>
            </a:solidFill>
            <a:prstDash val="solid"/>
          </a:ln>
        </p:spPr>
      </p:sp>
      <p:sp>
        <p:nvSpPr>
          <p:cNvPr id="25" name="Shape 18"/>
          <p:cNvSpPr/>
          <p:nvPr/>
        </p:nvSpPr>
        <p:spPr>
          <a:xfrm>
            <a:off x="630936" y="5175504"/>
            <a:ext cx="329184" cy="329184"/>
          </a:xfrm>
          <a:prstGeom prst="ellipse">
            <a:avLst/>
          </a:prstGeom>
          <a:solidFill>
            <a:srgbClr val="C7992F"/>
          </a:solidFill>
          <a:ln/>
        </p:spPr>
      </p:sp>
      <p:sp>
        <p:nvSpPr>
          <p:cNvPr id="26" name="Text 19"/>
          <p:cNvSpPr/>
          <p:nvPr/>
        </p:nvSpPr>
        <p:spPr>
          <a:xfrm>
            <a:off x="630936" y="5175504"/>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1</a:t>
            </a:r>
            <a:endParaRPr lang="en-US" sz="1600" dirty="0"/>
          </a:p>
        </p:txBody>
      </p:sp>
      <p:sp>
        <p:nvSpPr>
          <p:cNvPr id="27" name="Text 20"/>
          <p:cNvSpPr/>
          <p:nvPr/>
        </p:nvSpPr>
        <p:spPr>
          <a:xfrm>
            <a:off x="1069848" y="4974336"/>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Booth Command Roster  —  </a:t>
            </a:r>
            <a:r>
              <a:rPr lang="en-US" sz="1200" dirty="0">
                <a:solidFill>
                  <a:srgbClr val="E3E9F2"/>
                </a:solidFill>
                <a:latin typeface="Calibri" pitchFamily="34" charset="0"/>
                <a:ea typeface="Calibri" pitchFamily="34" charset="-122"/>
                <a:cs typeface="Calibri" pitchFamily="34" charset="-120"/>
              </a:rPr>
              <a:t>Every booth committee and its assigned workers, kept current.</a:t>
            </a:r>
            <a:endParaRPr lang="en-US" sz="1400" dirty="0"/>
          </a:p>
        </p:txBody>
      </p:sp>
      <p:sp>
        <p:nvSpPr>
          <p:cNvPr id="28" name="Shape 21"/>
          <p:cNvSpPr/>
          <p:nvPr/>
        </p:nvSpPr>
        <p:spPr>
          <a:xfrm>
            <a:off x="6227064" y="4919472"/>
            <a:ext cx="5468112" cy="841248"/>
          </a:xfrm>
          <a:prstGeom prst="roundRect">
            <a:avLst>
              <a:gd name="adj" fmla="val 7609"/>
            </a:avLst>
          </a:prstGeom>
          <a:ln w="13970">
            <a:solidFill>
              <a:srgbClr val="C7992F"/>
            </a:solidFill>
            <a:prstDash val="solid"/>
          </a:ln>
        </p:spPr>
      </p:sp>
      <p:sp>
        <p:nvSpPr>
          <p:cNvPr id="29" name="Shape 22"/>
          <p:cNvSpPr/>
          <p:nvPr/>
        </p:nvSpPr>
        <p:spPr>
          <a:xfrm>
            <a:off x="6355080" y="5175504"/>
            <a:ext cx="329184" cy="329184"/>
          </a:xfrm>
          <a:prstGeom prst="ellipse">
            <a:avLst/>
          </a:prstGeom>
          <a:solidFill>
            <a:srgbClr val="C7992F"/>
          </a:solidFill>
          <a:ln/>
        </p:spPr>
      </p:sp>
      <p:sp>
        <p:nvSpPr>
          <p:cNvPr id="30" name="Text 23"/>
          <p:cNvSpPr/>
          <p:nvPr/>
        </p:nvSpPr>
        <p:spPr>
          <a:xfrm>
            <a:off x="6355080" y="5175504"/>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2</a:t>
            </a:r>
            <a:endParaRPr lang="en-US" sz="1600" dirty="0"/>
          </a:p>
        </p:txBody>
      </p:sp>
      <p:sp>
        <p:nvSpPr>
          <p:cNvPr id="31" name="Text 24"/>
          <p:cNvSpPr/>
          <p:nvPr/>
        </p:nvSpPr>
        <p:spPr>
          <a:xfrm>
            <a:off x="6793992" y="4974336"/>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Daily War Room Situation Report  —  </a:t>
            </a:r>
            <a:r>
              <a:rPr lang="en-US" sz="1200" dirty="0">
                <a:solidFill>
                  <a:srgbClr val="E3E9F2"/>
                </a:solidFill>
                <a:latin typeface="Calibri" pitchFamily="34" charset="0"/>
                <a:ea typeface="Calibri" pitchFamily="34" charset="-122"/>
                <a:cs typeface="Calibri" pitchFamily="34" charset="-120"/>
              </a:rPr>
              <a:t>A daily summary of ground activity and open issues.</a:t>
            </a:r>
            <a:endParaRPr lang="en-US" sz="1400" dirty="0"/>
          </a:p>
        </p:txBody>
      </p:sp>
      <p:sp>
        <p:nvSpPr>
          <p:cNvPr id="32" name="Shape 25"/>
          <p:cNvSpPr/>
          <p:nvPr/>
        </p:nvSpPr>
        <p:spPr>
          <a:xfrm>
            <a:off x="502920" y="5870448"/>
            <a:ext cx="5468112" cy="841248"/>
          </a:xfrm>
          <a:prstGeom prst="roundRect">
            <a:avLst>
              <a:gd name="adj" fmla="val 7609"/>
            </a:avLst>
          </a:prstGeom>
          <a:ln w="13970">
            <a:solidFill>
              <a:srgbClr val="C7992F"/>
            </a:solidFill>
            <a:prstDash val="solid"/>
          </a:ln>
        </p:spPr>
      </p:sp>
      <p:sp>
        <p:nvSpPr>
          <p:cNvPr id="33" name="Shape 26"/>
          <p:cNvSpPr/>
          <p:nvPr/>
        </p:nvSpPr>
        <p:spPr>
          <a:xfrm>
            <a:off x="630936" y="6126480"/>
            <a:ext cx="329184" cy="329184"/>
          </a:xfrm>
          <a:prstGeom prst="ellipse">
            <a:avLst/>
          </a:prstGeom>
          <a:solidFill>
            <a:srgbClr val="C7992F"/>
          </a:solidFill>
          <a:ln/>
        </p:spPr>
      </p:sp>
      <p:sp>
        <p:nvSpPr>
          <p:cNvPr id="34" name="Text 27"/>
          <p:cNvSpPr/>
          <p:nvPr/>
        </p:nvSpPr>
        <p:spPr>
          <a:xfrm>
            <a:off x="630936" y="6126480"/>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3</a:t>
            </a:r>
            <a:endParaRPr lang="en-US" sz="1600" dirty="0"/>
          </a:p>
        </p:txBody>
      </p:sp>
      <p:sp>
        <p:nvSpPr>
          <p:cNvPr id="35" name="Text 28"/>
          <p:cNvSpPr/>
          <p:nvPr/>
        </p:nvSpPr>
        <p:spPr>
          <a:xfrm>
            <a:off x="1069848" y="5925312"/>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Election Day Coordination Plan  —  </a:t>
            </a:r>
            <a:r>
              <a:rPr lang="en-US" sz="1200" dirty="0">
                <a:solidFill>
                  <a:srgbClr val="E3E9F2"/>
                </a:solidFill>
                <a:latin typeface="Calibri" pitchFamily="34" charset="0"/>
                <a:ea typeface="Calibri" pitchFamily="34" charset="-122"/>
                <a:cs typeface="Calibri" pitchFamily="34" charset="-120"/>
              </a:rPr>
              <a:t>How booths and the war room work together on the day.</a:t>
            </a:r>
            <a:endParaRPr lang="en-US" sz="1400" dirty="0"/>
          </a:p>
        </p:txBody>
      </p:sp>
      <p:sp>
        <p:nvSpPr>
          <p:cNvPr id="36" name="Shape 29"/>
          <p:cNvSpPr/>
          <p:nvPr/>
        </p:nvSpPr>
        <p:spPr>
          <a:xfrm>
            <a:off x="6227064" y="5870448"/>
            <a:ext cx="5468112" cy="841248"/>
          </a:xfrm>
          <a:prstGeom prst="roundRect">
            <a:avLst>
              <a:gd name="adj" fmla="val 7609"/>
            </a:avLst>
          </a:prstGeom>
          <a:ln w="13970">
            <a:solidFill>
              <a:srgbClr val="C7992F"/>
            </a:solidFill>
            <a:prstDash val="solid"/>
          </a:ln>
        </p:spPr>
      </p:sp>
      <p:sp>
        <p:nvSpPr>
          <p:cNvPr id="37" name="Shape 30"/>
          <p:cNvSpPr/>
          <p:nvPr/>
        </p:nvSpPr>
        <p:spPr>
          <a:xfrm>
            <a:off x="6355080" y="6126480"/>
            <a:ext cx="329184" cy="329184"/>
          </a:xfrm>
          <a:prstGeom prst="ellipse">
            <a:avLst/>
          </a:prstGeom>
          <a:solidFill>
            <a:srgbClr val="C7992F"/>
          </a:solidFill>
          <a:ln/>
        </p:spPr>
      </p:sp>
      <p:sp>
        <p:nvSpPr>
          <p:cNvPr id="38" name="Text 31"/>
          <p:cNvSpPr/>
          <p:nvPr/>
        </p:nvSpPr>
        <p:spPr>
          <a:xfrm>
            <a:off x="6355080" y="6126480"/>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4</a:t>
            </a:r>
            <a:endParaRPr lang="en-US" sz="1600" dirty="0"/>
          </a:p>
        </p:txBody>
      </p:sp>
      <p:sp>
        <p:nvSpPr>
          <p:cNvPr id="39" name="Text 32"/>
          <p:cNvSpPr/>
          <p:nvPr/>
        </p:nvSpPr>
        <p:spPr>
          <a:xfrm>
            <a:off x="6793992" y="5925312"/>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Weekly Booth Performance Summary  —  </a:t>
            </a:r>
            <a:r>
              <a:rPr lang="en-US" sz="1200" dirty="0">
                <a:solidFill>
                  <a:srgbClr val="E3E9F2"/>
                </a:solidFill>
                <a:latin typeface="Calibri" pitchFamily="34" charset="0"/>
                <a:ea typeface="Calibri" pitchFamily="34" charset="-122"/>
                <a:cs typeface="Calibri" pitchFamily="34" charset="-120"/>
              </a:rPr>
              <a:t>A regular check on performance and where attention is needed.</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0">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158674"/>
            <a:ext cx="10881360" cy="502920"/>
          </a:xfrm>
          <a:prstGeom prst="rect">
            <a:avLst/>
          </a:prstGeom>
          <a:noFill/>
          <a:ln/>
        </p:spPr>
        <p:txBody>
          <a:bodyPr wrap="square" lIns="0" tIns="0" rIns="0" bIns="0" rtlCol="0" anchor="t"/>
          <a:lstStyle/>
          <a:p>
            <a:pPr marL="0" indent="0">
              <a:lnSpc>
                <a:spcPct val="105000"/>
              </a:lnSpc>
              <a:buNone/>
            </a:pPr>
            <a:r>
              <a:rPr lang="en-US" sz="2200" b="1" dirty="0">
                <a:solidFill>
                  <a:srgbClr val="FFFFFF"/>
                </a:solidFill>
                <a:latin typeface="Cambria" pitchFamily="34" charset="0"/>
                <a:ea typeface="Cambria" pitchFamily="34" charset="-122"/>
                <a:cs typeface="Cambria" pitchFamily="34" charset="-120"/>
              </a:rPr>
              <a:t>Data Analytics and Research</a:t>
            </a:r>
            <a:endParaRPr lang="en-US" sz="2200" dirty="0"/>
          </a:p>
        </p:txBody>
      </p:sp>
      <p:pic>
        <p:nvPicPr>
          <p:cNvPr id="3" name="Image 0" descr="preencoded.png"/>
          <p:cNvPicPr>
            <a:picLocks noChangeAspect="1"/>
          </p:cNvPicPr>
          <p:nvPr/>
        </p:nvPicPr>
        <p:blipFill>
          <a:blip r:embed="rId3"/>
          <a:stretch>
            <a:fillRect/>
          </a:stretch>
        </p:blipFill>
        <p:spPr>
          <a:xfrm>
            <a:off x="11633589" y="128464"/>
            <a:ext cx="511168" cy="511168"/>
          </a:xfrm>
          <a:prstGeom prst="rect">
            <a:avLst/>
          </a:prstGeom>
        </p:spPr>
      </p:pic>
      <p:sp>
        <p:nvSpPr>
          <p:cNvPr id="5" name="Text 2"/>
          <p:cNvSpPr/>
          <p:nvPr/>
        </p:nvSpPr>
        <p:spPr>
          <a:xfrm>
            <a:off x="502920" y="677551"/>
            <a:ext cx="11155680" cy="475488"/>
          </a:xfrm>
          <a:prstGeom prst="rect">
            <a:avLst/>
          </a:prstGeom>
          <a:noFill/>
          <a:ln/>
        </p:spPr>
        <p:txBody>
          <a:bodyPr wrap="square" lIns="0" tIns="0" rIns="0" bIns="0" rtlCol="0" anchor="t"/>
          <a:lstStyle/>
          <a:p>
            <a:pPr marL="0" indent="0">
              <a:lnSpc>
                <a:spcPct val="120000"/>
              </a:lnSpc>
              <a:buNone/>
            </a:pPr>
            <a:r>
              <a:rPr lang="en-US" sz="1400" dirty="0">
                <a:solidFill>
                  <a:srgbClr val="E3E9F2"/>
                </a:solidFill>
                <a:latin typeface="Calibri" pitchFamily="34" charset="0"/>
                <a:ea typeface="Calibri" pitchFamily="34" charset="-122"/>
                <a:cs typeface="Calibri" pitchFamily="34" charset="-120"/>
              </a:rPr>
              <a:t>In modern elections, data is one of the most important tools a campaign has. It tells you about your voters and about the constituency itself — demographics, stronger and weaker areas, and patterns of voting. This kind of analysis gives a campaign insight that instinct alone can't provide.</a:t>
            </a:r>
            <a:endParaRPr lang="en-US" sz="1400" dirty="0"/>
          </a:p>
        </p:txBody>
      </p:sp>
      <p:sp>
        <p:nvSpPr>
          <p:cNvPr id="6" name="Text 3"/>
          <p:cNvSpPr/>
          <p:nvPr/>
        </p:nvSpPr>
        <p:spPr>
          <a:xfrm>
            <a:off x="502920" y="1369805"/>
            <a:ext cx="54864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OUR METHODOLOGY</a:t>
            </a:r>
            <a:endParaRPr lang="en-US" sz="1600" dirty="0"/>
          </a:p>
        </p:txBody>
      </p:sp>
      <p:sp>
        <p:nvSpPr>
          <p:cNvPr id="7" name="Shape 4"/>
          <p:cNvSpPr/>
          <p:nvPr/>
        </p:nvSpPr>
        <p:spPr>
          <a:xfrm>
            <a:off x="502920" y="1634802"/>
            <a:ext cx="11183112" cy="566928"/>
          </a:xfrm>
          <a:prstGeom prst="roundRect">
            <a:avLst>
              <a:gd name="adj" fmla="val 9677"/>
            </a:avLst>
          </a:prstGeom>
          <a:solidFill>
            <a:srgbClr val="0F1E3D"/>
          </a:solidFill>
          <a:ln w="12700">
            <a:solidFill>
              <a:srgbClr val="1E3358"/>
            </a:solidFill>
            <a:prstDash val="solid"/>
          </a:ln>
        </p:spPr>
      </p:sp>
      <p:sp>
        <p:nvSpPr>
          <p:cNvPr id="8" name="Shape 5"/>
          <p:cNvSpPr/>
          <p:nvPr/>
        </p:nvSpPr>
        <p:spPr>
          <a:xfrm>
            <a:off x="640080" y="1744530"/>
            <a:ext cx="347472" cy="347472"/>
          </a:xfrm>
          <a:prstGeom prst="ellipse">
            <a:avLst/>
          </a:prstGeom>
          <a:solidFill>
            <a:srgbClr val="C7992F"/>
          </a:solidFill>
          <a:ln/>
        </p:spPr>
      </p:sp>
      <p:pic>
        <p:nvPicPr>
          <p:cNvPr id="9" name="Image 1" descr="preencoded.png"/>
          <p:cNvPicPr>
            <a:picLocks noChangeAspect="1"/>
          </p:cNvPicPr>
          <p:nvPr/>
        </p:nvPicPr>
        <p:blipFill>
          <a:blip r:embed="rId3">
            <a:biLevel thresh="75000"/>
          </a:blip>
          <a:stretch>
            <a:fillRect/>
          </a:stretch>
        </p:blipFill>
        <p:spPr>
          <a:xfrm>
            <a:off x="722376" y="1826826"/>
            <a:ext cx="182880" cy="182880"/>
          </a:xfrm>
          <a:prstGeom prst="rect">
            <a:avLst/>
          </a:prstGeom>
        </p:spPr>
      </p:pic>
      <p:sp>
        <p:nvSpPr>
          <p:cNvPr id="10" name="Text 6"/>
          <p:cNvSpPr/>
          <p:nvPr/>
        </p:nvSpPr>
        <p:spPr>
          <a:xfrm>
            <a:off x="1097280" y="1662234"/>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Electoral Performance Analysis  </a:t>
            </a:r>
            <a:r>
              <a:rPr lang="en-US" sz="1400" dirty="0">
                <a:solidFill>
                  <a:srgbClr val="E3E9F2"/>
                </a:solidFill>
                <a:latin typeface="Calibri" pitchFamily="34" charset="0"/>
                <a:ea typeface="Calibri" pitchFamily="34" charset="-122"/>
                <a:cs typeface="Calibri" pitchFamily="34" charset="-120"/>
              </a:rPr>
              <a:t>Booth-wise result analysis and historical voting-pattern research as a factual baseline.</a:t>
            </a:r>
            <a:endParaRPr lang="en-US" sz="1600" dirty="0"/>
          </a:p>
        </p:txBody>
      </p:sp>
      <p:sp>
        <p:nvSpPr>
          <p:cNvPr id="11" name="Shape 7"/>
          <p:cNvSpPr/>
          <p:nvPr/>
        </p:nvSpPr>
        <p:spPr>
          <a:xfrm>
            <a:off x="502920" y="2337636"/>
            <a:ext cx="11183112" cy="566928"/>
          </a:xfrm>
          <a:prstGeom prst="roundRect">
            <a:avLst>
              <a:gd name="adj" fmla="val 9677"/>
            </a:avLst>
          </a:prstGeom>
          <a:solidFill>
            <a:srgbClr val="0F1E3D"/>
          </a:solidFill>
          <a:ln w="12700">
            <a:solidFill>
              <a:srgbClr val="1E3358"/>
            </a:solidFill>
            <a:prstDash val="solid"/>
          </a:ln>
        </p:spPr>
      </p:sp>
      <p:sp>
        <p:nvSpPr>
          <p:cNvPr id="12" name="Shape 8"/>
          <p:cNvSpPr/>
          <p:nvPr/>
        </p:nvSpPr>
        <p:spPr>
          <a:xfrm>
            <a:off x="640080" y="2447364"/>
            <a:ext cx="347472" cy="347472"/>
          </a:xfrm>
          <a:prstGeom prst="ellipse">
            <a:avLst/>
          </a:prstGeom>
          <a:solidFill>
            <a:srgbClr val="C7992F"/>
          </a:solidFill>
          <a:ln/>
        </p:spPr>
      </p:sp>
      <p:pic>
        <p:nvPicPr>
          <p:cNvPr id="13" name="Image 2" descr="preencoded.png"/>
          <p:cNvPicPr>
            <a:picLocks noChangeAspect="1"/>
          </p:cNvPicPr>
          <p:nvPr/>
        </p:nvPicPr>
        <p:blipFill>
          <a:blip r:embed="rId4">
            <a:biLevel thresh="75000"/>
          </a:blip>
          <a:stretch>
            <a:fillRect/>
          </a:stretch>
        </p:blipFill>
        <p:spPr>
          <a:xfrm>
            <a:off x="722376" y="2529660"/>
            <a:ext cx="182880" cy="182880"/>
          </a:xfrm>
          <a:prstGeom prst="rect">
            <a:avLst/>
          </a:prstGeom>
        </p:spPr>
      </p:pic>
      <p:sp>
        <p:nvSpPr>
          <p:cNvPr id="14" name="Text 9"/>
          <p:cNvSpPr/>
          <p:nvPr/>
        </p:nvSpPr>
        <p:spPr>
          <a:xfrm>
            <a:off x="1097280" y="2365068"/>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Trend &amp; Swing Analysis  </a:t>
            </a:r>
            <a:r>
              <a:rPr lang="en-US" sz="1400" dirty="0">
                <a:solidFill>
                  <a:srgbClr val="E3E9F2"/>
                </a:solidFill>
                <a:latin typeface="Calibri" pitchFamily="34" charset="0"/>
                <a:ea typeface="Calibri" pitchFamily="34" charset="-122"/>
                <a:cs typeface="Calibri" pitchFamily="34" charset="-120"/>
              </a:rPr>
              <a:t>How voting patterns have shifted over time, for an early read on the contest.</a:t>
            </a:r>
            <a:endParaRPr lang="en-US" sz="1600" dirty="0"/>
          </a:p>
        </p:txBody>
      </p:sp>
      <p:sp>
        <p:nvSpPr>
          <p:cNvPr id="15" name="Shape 10"/>
          <p:cNvSpPr/>
          <p:nvPr/>
        </p:nvSpPr>
        <p:spPr>
          <a:xfrm>
            <a:off x="502920" y="3031505"/>
            <a:ext cx="11183112" cy="566928"/>
          </a:xfrm>
          <a:prstGeom prst="roundRect">
            <a:avLst>
              <a:gd name="adj" fmla="val 9677"/>
            </a:avLst>
          </a:prstGeom>
          <a:solidFill>
            <a:srgbClr val="0F1E3D"/>
          </a:solidFill>
          <a:ln w="12700">
            <a:solidFill>
              <a:srgbClr val="1E3358"/>
            </a:solidFill>
            <a:prstDash val="solid"/>
          </a:ln>
        </p:spPr>
      </p:sp>
      <p:sp>
        <p:nvSpPr>
          <p:cNvPr id="16" name="Shape 11"/>
          <p:cNvSpPr/>
          <p:nvPr/>
        </p:nvSpPr>
        <p:spPr>
          <a:xfrm>
            <a:off x="640080" y="3141233"/>
            <a:ext cx="347472" cy="347472"/>
          </a:xfrm>
          <a:prstGeom prst="ellipse">
            <a:avLst/>
          </a:prstGeom>
          <a:solidFill>
            <a:srgbClr val="C7992F"/>
          </a:solidFill>
          <a:ln/>
        </p:spPr>
      </p:sp>
      <p:pic>
        <p:nvPicPr>
          <p:cNvPr id="17" name="Image 3" descr="preencoded.png"/>
          <p:cNvPicPr>
            <a:picLocks noChangeAspect="1"/>
          </p:cNvPicPr>
          <p:nvPr/>
        </p:nvPicPr>
        <p:blipFill>
          <a:blip r:embed="rId5">
            <a:biLevel thresh="75000"/>
          </a:blip>
          <a:stretch>
            <a:fillRect/>
          </a:stretch>
        </p:blipFill>
        <p:spPr>
          <a:xfrm>
            <a:off x="722376" y="3223529"/>
            <a:ext cx="182880" cy="182880"/>
          </a:xfrm>
          <a:prstGeom prst="rect">
            <a:avLst/>
          </a:prstGeom>
        </p:spPr>
      </p:pic>
      <p:sp>
        <p:nvSpPr>
          <p:cNvPr id="18" name="Text 12"/>
          <p:cNvSpPr/>
          <p:nvPr/>
        </p:nvSpPr>
        <p:spPr>
          <a:xfrm>
            <a:off x="1097280" y="3058937"/>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Governance Research  </a:t>
            </a:r>
            <a:r>
              <a:rPr lang="en-US" sz="1400" dirty="0">
                <a:solidFill>
                  <a:srgbClr val="E3E9F2"/>
                </a:solidFill>
                <a:latin typeface="Calibri" pitchFamily="34" charset="0"/>
                <a:ea typeface="Calibri" pitchFamily="34" charset="-122"/>
                <a:cs typeface="Calibri" pitchFamily="34" charset="-120"/>
              </a:rPr>
              <a:t>Government policy, fund allocation, and manifesto research — verifiable facts, not claims.</a:t>
            </a:r>
            <a:endParaRPr lang="en-US" sz="1600" dirty="0"/>
          </a:p>
        </p:txBody>
      </p:sp>
      <p:sp>
        <p:nvSpPr>
          <p:cNvPr id="19" name="Shape 13"/>
          <p:cNvSpPr/>
          <p:nvPr/>
        </p:nvSpPr>
        <p:spPr>
          <a:xfrm>
            <a:off x="502920" y="3725375"/>
            <a:ext cx="11183112" cy="566928"/>
          </a:xfrm>
          <a:prstGeom prst="roundRect">
            <a:avLst>
              <a:gd name="adj" fmla="val 9677"/>
            </a:avLst>
          </a:prstGeom>
          <a:solidFill>
            <a:srgbClr val="0F1E3D"/>
          </a:solidFill>
          <a:ln w="12700">
            <a:solidFill>
              <a:srgbClr val="1E3358"/>
            </a:solidFill>
            <a:prstDash val="solid"/>
          </a:ln>
        </p:spPr>
      </p:sp>
      <p:sp>
        <p:nvSpPr>
          <p:cNvPr id="20" name="Shape 14"/>
          <p:cNvSpPr/>
          <p:nvPr/>
        </p:nvSpPr>
        <p:spPr>
          <a:xfrm>
            <a:off x="640080" y="3835103"/>
            <a:ext cx="347472" cy="347472"/>
          </a:xfrm>
          <a:prstGeom prst="ellipse">
            <a:avLst/>
          </a:prstGeom>
          <a:solidFill>
            <a:srgbClr val="C7992F"/>
          </a:solidFill>
          <a:ln/>
        </p:spPr>
      </p:sp>
      <p:pic>
        <p:nvPicPr>
          <p:cNvPr id="21" name="Image 4" descr="preencoded.png"/>
          <p:cNvPicPr>
            <a:picLocks noChangeAspect="1"/>
          </p:cNvPicPr>
          <p:nvPr/>
        </p:nvPicPr>
        <p:blipFill>
          <a:blip r:embed="rId6">
            <a:biLevel thresh="75000"/>
          </a:blip>
          <a:stretch>
            <a:fillRect/>
          </a:stretch>
        </p:blipFill>
        <p:spPr>
          <a:xfrm>
            <a:off x="722376" y="3917399"/>
            <a:ext cx="182880" cy="182880"/>
          </a:xfrm>
          <a:prstGeom prst="rect">
            <a:avLst/>
          </a:prstGeom>
        </p:spPr>
      </p:pic>
      <p:sp>
        <p:nvSpPr>
          <p:cNvPr id="22" name="Text 15"/>
          <p:cNvSpPr/>
          <p:nvPr/>
        </p:nvSpPr>
        <p:spPr>
          <a:xfrm>
            <a:off x="1097280" y="3752807"/>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Strategic Briefs  </a:t>
            </a:r>
            <a:r>
              <a:rPr lang="en-US" sz="1400" dirty="0">
                <a:solidFill>
                  <a:srgbClr val="E3E9F2"/>
                </a:solidFill>
                <a:latin typeface="Calibri" pitchFamily="34" charset="0"/>
                <a:ea typeface="Calibri" pitchFamily="34" charset="-122"/>
                <a:cs typeface="Calibri" pitchFamily="34" charset="-120"/>
              </a:rPr>
              <a:t>Findings delivered as clear, ready-to-use talking points for the campaign trail.</a:t>
            </a:r>
            <a:endParaRPr lang="en-US" sz="1600" dirty="0"/>
          </a:p>
        </p:txBody>
      </p:sp>
      <p:sp>
        <p:nvSpPr>
          <p:cNvPr id="23" name="Text 16"/>
          <p:cNvSpPr/>
          <p:nvPr/>
        </p:nvSpPr>
        <p:spPr>
          <a:xfrm>
            <a:off x="502920" y="4492392"/>
            <a:ext cx="54864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KEY DELIVERABLES</a:t>
            </a:r>
            <a:endParaRPr lang="en-US" sz="1600" dirty="0"/>
          </a:p>
        </p:txBody>
      </p:sp>
      <p:sp>
        <p:nvSpPr>
          <p:cNvPr id="24" name="Shape 17"/>
          <p:cNvSpPr/>
          <p:nvPr/>
        </p:nvSpPr>
        <p:spPr>
          <a:xfrm>
            <a:off x="502920" y="4919472"/>
            <a:ext cx="5468112" cy="841248"/>
          </a:xfrm>
          <a:prstGeom prst="roundRect">
            <a:avLst>
              <a:gd name="adj" fmla="val 7609"/>
            </a:avLst>
          </a:prstGeom>
          <a:ln w="13970">
            <a:solidFill>
              <a:srgbClr val="C7992F"/>
            </a:solidFill>
            <a:prstDash val="solid"/>
          </a:ln>
        </p:spPr>
      </p:sp>
      <p:sp>
        <p:nvSpPr>
          <p:cNvPr id="25" name="Shape 18"/>
          <p:cNvSpPr/>
          <p:nvPr/>
        </p:nvSpPr>
        <p:spPr>
          <a:xfrm>
            <a:off x="630936" y="5175504"/>
            <a:ext cx="329184" cy="329184"/>
          </a:xfrm>
          <a:prstGeom prst="ellipse">
            <a:avLst/>
          </a:prstGeom>
          <a:solidFill>
            <a:srgbClr val="C7992F"/>
          </a:solidFill>
          <a:ln/>
        </p:spPr>
      </p:sp>
      <p:sp>
        <p:nvSpPr>
          <p:cNvPr id="26" name="Text 19"/>
          <p:cNvSpPr/>
          <p:nvPr/>
        </p:nvSpPr>
        <p:spPr>
          <a:xfrm>
            <a:off x="630936" y="5175504"/>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1</a:t>
            </a:r>
            <a:endParaRPr lang="en-US" sz="1600" dirty="0"/>
          </a:p>
        </p:txBody>
      </p:sp>
      <p:sp>
        <p:nvSpPr>
          <p:cNvPr id="27" name="Text 20"/>
          <p:cNvSpPr/>
          <p:nvPr/>
        </p:nvSpPr>
        <p:spPr>
          <a:xfrm>
            <a:off x="1069848" y="4974336"/>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Constituency Data Book  —  </a:t>
            </a:r>
            <a:r>
              <a:rPr lang="en-US" sz="1200" dirty="0">
                <a:solidFill>
                  <a:srgbClr val="E3E9F2"/>
                </a:solidFill>
                <a:latin typeface="Calibri" pitchFamily="34" charset="0"/>
                <a:ea typeface="Calibri" pitchFamily="34" charset="-122"/>
                <a:cs typeface="Calibri" pitchFamily="34" charset="-120"/>
              </a:rPr>
              <a:t>Every booth, segment, and historical result, organized in one place.</a:t>
            </a:r>
            <a:endParaRPr lang="en-US" sz="1400" dirty="0"/>
          </a:p>
        </p:txBody>
      </p:sp>
      <p:sp>
        <p:nvSpPr>
          <p:cNvPr id="28" name="Shape 21"/>
          <p:cNvSpPr/>
          <p:nvPr/>
        </p:nvSpPr>
        <p:spPr>
          <a:xfrm>
            <a:off x="6227064" y="4919472"/>
            <a:ext cx="5468112" cy="841248"/>
          </a:xfrm>
          <a:prstGeom prst="roundRect">
            <a:avLst>
              <a:gd name="adj" fmla="val 7609"/>
            </a:avLst>
          </a:prstGeom>
          <a:ln w="13970">
            <a:solidFill>
              <a:srgbClr val="C7992F"/>
            </a:solidFill>
            <a:prstDash val="solid"/>
          </a:ln>
        </p:spPr>
      </p:sp>
      <p:sp>
        <p:nvSpPr>
          <p:cNvPr id="29" name="Shape 22"/>
          <p:cNvSpPr/>
          <p:nvPr/>
        </p:nvSpPr>
        <p:spPr>
          <a:xfrm>
            <a:off x="6355080" y="5175504"/>
            <a:ext cx="329184" cy="329184"/>
          </a:xfrm>
          <a:prstGeom prst="ellipse">
            <a:avLst/>
          </a:prstGeom>
          <a:solidFill>
            <a:srgbClr val="C7992F"/>
          </a:solidFill>
          <a:ln/>
        </p:spPr>
      </p:sp>
      <p:sp>
        <p:nvSpPr>
          <p:cNvPr id="30" name="Text 23"/>
          <p:cNvSpPr/>
          <p:nvPr/>
        </p:nvSpPr>
        <p:spPr>
          <a:xfrm>
            <a:off x="6355080" y="5175504"/>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2</a:t>
            </a:r>
            <a:endParaRPr lang="en-US" sz="1600" dirty="0"/>
          </a:p>
        </p:txBody>
      </p:sp>
      <p:sp>
        <p:nvSpPr>
          <p:cNvPr id="31" name="Text 24"/>
          <p:cNvSpPr/>
          <p:nvPr/>
        </p:nvSpPr>
        <p:spPr>
          <a:xfrm>
            <a:off x="6793992" y="4974336"/>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Booth-Wise Voting Pattern Report  —  </a:t>
            </a:r>
            <a:r>
              <a:rPr lang="en-US" sz="1200" dirty="0">
                <a:solidFill>
                  <a:srgbClr val="E3E9F2"/>
                </a:solidFill>
                <a:latin typeface="Calibri" pitchFamily="34" charset="0"/>
                <a:ea typeface="Calibri" pitchFamily="34" charset="-122"/>
                <a:cs typeface="Calibri" pitchFamily="34" charset="-120"/>
              </a:rPr>
              <a:t>How each booth has voted over recent election cycles.</a:t>
            </a:r>
            <a:endParaRPr lang="en-US" sz="1400" dirty="0"/>
          </a:p>
        </p:txBody>
      </p:sp>
      <p:sp>
        <p:nvSpPr>
          <p:cNvPr id="32" name="Shape 25"/>
          <p:cNvSpPr/>
          <p:nvPr/>
        </p:nvSpPr>
        <p:spPr>
          <a:xfrm>
            <a:off x="502920" y="5870448"/>
            <a:ext cx="5468112" cy="841248"/>
          </a:xfrm>
          <a:prstGeom prst="roundRect">
            <a:avLst>
              <a:gd name="adj" fmla="val 7609"/>
            </a:avLst>
          </a:prstGeom>
          <a:ln w="13970">
            <a:solidFill>
              <a:srgbClr val="C7992F"/>
            </a:solidFill>
            <a:prstDash val="solid"/>
          </a:ln>
        </p:spPr>
      </p:sp>
      <p:sp>
        <p:nvSpPr>
          <p:cNvPr id="33" name="Shape 26"/>
          <p:cNvSpPr/>
          <p:nvPr/>
        </p:nvSpPr>
        <p:spPr>
          <a:xfrm>
            <a:off x="630936" y="6126480"/>
            <a:ext cx="329184" cy="329184"/>
          </a:xfrm>
          <a:prstGeom prst="ellipse">
            <a:avLst/>
          </a:prstGeom>
          <a:solidFill>
            <a:srgbClr val="C7992F"/>
          </a:solidFill>
          <a:ln/>
        </p:spPr>
      </p:sp>
      <p:sp>
        <p:nvSpPr>
          <p:cNvPr id="34" name="Text 27"/>
          <p:cNvSpPr/>
          <p:nvPr/>
        </p:nvSpPr>
        <p:spPr>
          <a:xfrm>
            <a:off x="630936" y="6126480"/>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3</a:t>
            </a:r>
            <a:endParaRPr lang="en-US" sz="1600" dirty="0"/>
          </a:p>
        </p:txBody>
      </p:sp>
      <p:sp>
        <p:nvSpPr>
          <p:cNvPr id="35" name="Text 28"/>
          <p:cNvSpPr/>
          <p:nvPr/>
        </p:nvSpPr>
        <p:spPr>
          <a:xfrm>
            <a:off x="1069848" y="5925312"/>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Weekly Strategy Brief  —  </a:t>
            </a:r>
            <a:r>
              <a:rPr lang="en-US" sz="1200" dirty="0">
                <a:solidFill>
                  <a:srgbClr val="E3E9F2"/>
                </a:solidFill>
                <a:latin typeface="Calibri" pitchFamily="34" charset="0"/>
                <a:ea typeface="Calibri" pitchFamily="34" charset="-122"/>
                <a:cs typeface="Calibri" pitchFamily="34" charset="-120"/>
              </a:rPr>
              <a:t>The latest data connected to specific, actionable recommendations.</a:t>
            </a:r>
            <a:endParaRPr lang="en-US" sz="1400" dirty="0"/>
          </a:p>
        </p:txBody>
      </p:sp>
      <p:sp>
        <p:nvSpPr>
          <p:cNvPr id="36" name="Shape 29"/>
          <p:cNvSpPr/>
          <p:nvPr/>
        </p:nvSpPr>
        <p:spPr>
          <a:xfrm>
            <a:off x="6227064" y="5870448"/>
            <a:ext cx="5468112" cy="841248"/>
          </a:xfrm>
          <a:prstGeom prst="roundRect">
            <a:avLst>
              <a:gd name="adj" fmla="val 7609"/>
            </a:avLst>
          </a:prstGeom>
          <a:ln w="13970">
            <a:solidFill>
              <a:srgbClr val="C7992F"/>
            </a:solidFill>
            <a:prstDash val="solid"/>
          </a:ln>
        </p:spPr>
      </p:sp>
      <p:sp>
        <p:nvSpPr>
          <p:cNvPr id="37" name="Shape 30"/>
          <p:cNvSpPr/>
          <p:nvPr/>
        </p:nvSpPr>
        <p:spPr>
          <a:xfrm>
            <a:off x="6355080" y="6126480"/>
            <a:ext cx="329184" cy="329184"/>
          </a:xfrm>
          <a:prstGeom prst="ellipse">
            <a:avLst/>
          </a:prstGeom>
          <a:solidFill>
            <a:srgbClr val="C7992F"/>
          </a:solidFill>
          <a:ln/>
        </p:spPr>
      </p:sp>
      <p:sp>
        <p:nvSpPr>
          <p:cNvPr id="38" name="Text 31"/>
          <p:cNvSpPr/>
          <p:nvPr/>
        </p:nvSpPr>
        <p:spPr>
          <a:xfrm>
            <a:off x="6355080" y="6126480"/>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4</a:t>
            </a:r>
            <a:endParaRPr lang="en-US" sz="1600" dirty="0"/>
          </a:p>
        </p:txBody>
      </p:sp>
      <p:sp>
        <p:nvSpPr>
          <p:cNvPr id="39" name="Text 32"/>
          <p:cNvSpPr/>
          <p:nvPr/>
        </p:nvSpPr>
        <p:spPr>
          <a:xfrm>
            <a:off x="6793992" y="5925312"/>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Talking Points Document  —  </a:t>
            </a:r>
            <a:r>
              <a:rPr lang="en-US" sz="1200" dirty="0">
                <a:solidFill>
                  <a:srgbClr val="E3E9F2"/>
                </a:solidFill>
                <a:latin typeface="Calibri" pitchFamily="34" charset="0"/>
                <a:ea typeface="Calibri" pitchFamily="34" charset="-122"/>
                <a:cs typeface="Calibri" pitchFamily="34" charset="-120"/>
              </a:rPr>
              <a:t>Ready-to-use facts and arguments for the campaign trail.</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1">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140745"/>
            <a:ext cx="10881360" cy="502920"/>
          </a:xfrm>
          <a:prstGeom prst="rect">
            <a:avLst/>
          </a:prstGeom>
          <a:noFill/>
          <a:ln/>
        </p:spPr>
        <p:txBody>
          <a:bodyPr wrap="square" lIns="0" tIns="0" rIns="0" bIns="0" rtlCol="0" anchor="t"/>
          <a:lstStyle/>
          <a:p>
            <a:pPr marL="0" indent="0">
              <a:lnSpc>
                <a:spcPct val="105000"/>
              </a:lnSpc>
              <a:buNone/>
            </a:pPr>
            <a:r>
              <a:rPr lang="en-US" sz="2200" b="1" dirty="0">
                <a:solidFill>
                  <a:srgbClr val="FFFFFF"/>
                </a:solidFill>
                <a:latin typeface="Cambria" pitchFamily="34" charset="0"/>
                <a:ea typeface="Cambria" pitchFamily="34" charset="-122"/>
                <a:cs typeface="Cambria" pitchFamily="34" charset="-120"/>
              </a:rPr>
              <a:t>Event Planning and Execution</a:t>
            </a:r>
            <a:endParaRPr lang="en-US" sz="2200" dirty="0"/>
          </a:p>
        </p:txBody>
      </p:sp>
      <p:pic>
        <p:nvPicPr>
          <p:cNvPr id="3" name="Image 0" descr="preencoded.png"/>
          <p:cNvPicPr>
            <a:picLocks noChangeAspect="1"/>
          </p:cNvPicPr>
          <p:nvPr/>
        </p:nvPicPr>
        <p:blipFill>
          <a:blip r:embed="rId3"/>
          <a:stretch>
            <a:fillRect/>
          </a:stretch>
        </p:blipFill>
        <p:spPr>
          <a:xfrm>
            <a:off x="11640581" y="113045"/>
            <a:ext cx="511168" cy="511168"/>
          </a:xfrm>
          <a:prstGeom prst="rect">
            <a:avLst/>
          </a:prstGeom>
        </p:spPr>
      </p:pic>
      <p:sp>
        <p:nvSpPr>
          <p:cNvPr id="5" name="Text 2"/>
          <p:cNvSpPr/>
          <p:nvPr/>
        </p:nvSpPr>
        <p:spPr>
          <a:xfrm>
            <a:off x="502920" y="695480"/>
            <a:ext cx="11155680" cy="475488"/>
          </a:xfrm>
          <a:prstGeom prst="rect">
            <a:avLst/>
          </a:prstGeom>
          <a:noFill/>
          <a:ln/>
        </p:spPr>
        <p:txBody>
          <a:bodyPr wrap="square" lIns="0" tIns="0" rIns="0" bIns="0" rtlCol="0" anchor="t"/>
          <a:lstStyle/>
          <a:p>
            <a:pPr marL="0" indent="0">
              <a:lnSpc>
                <a:spcPct val="120000"/>
              </a:lnSpc>
              <a:buNone/>
            </a:pPr>
            <a:r>
              <a:rPr lang="en-US" sz="1400" dirty="0">
                <a:solidFill>
                  <a:srgbClr val="E3E9F2"/>
                </a:solidFill>
                <a:latin typeface="Calibri" pitchFamily="34" charset="0"/>
                <a:ea typeface="Calibri" pitchFamily="34" charset="-122"/>
                <a:cs typeface="Calibri" pitchFamily="34" charset="-120"/>
              </a:rPr>
              <a:t>In an election, messages matter, but it matters just as much that they're delivered in a way people remember. From corner meetings to large rallies, every event needs a proper plan, solid execution, and a real review of how it went.</a:t>
            </a:r>
            <a:endParaRPr lang="en-US" sz="1400" dirty="0"/>
          </a:p>
        </p:txBody>
      </p:sp>
      <p:sp>
        <p:nvSpPr>
          <p:cNvPr id="6" name="Text 3"/>
          <p:cNvSpPr/>
          <p:nvPr/>
        </p:nvSpPr>
        <p:spPr>
          <a:xfrm>
            <a:off x="502920" y="1387735"/>
            <a:ext cx="54864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OUR METHODOLOGY</a:t>
            </a:r>
            <a:endParaRPr lang="en-US" sz="1600" dirty="0"/>
          </a:p>
        </p:txBody>
      </p:sp>
      <p:sp>
        <p:nvSpPr>
          <p:cNvPr id="7" name="Shape 4"/>
          <p:cNvSpPr/>
          <p:nvPr/>
        </p:nvSpPr>
        <p:spPr>
          <a:xfrm>
            <a:off x="502920" y="1616873"/>
            <a:ext cx="11183112" cy="566928"/>
          </a:xfrm>
          <a:prstGeom prst="roundRect">
            <a:avLst>
              <a:gd name="adj" fmla="val 9677"/>
            </a:avLst>
          </a:prstGeom>
          <a:solidFill>
            <a:srgbClr val="0F1E3D"/>
          </a:solidFill>
          <a:ln w="12700">
            <a:solidFill>
              <a:srgbClr val="1E3358"/>
            </a:solidFill>
            <a:prstDash val="solid"/>
          </a:ln>
        </p:spPr>
      </p:sp>
      <p:sp>
        <p:nvSpPr>
          <p:cNvPr id="8" name="Shape 5"/>
          <p:cNvSpPr/>
          <p:nvPr/>
        </p:nvSpPr>
        <p:spPr>
          <a:xfrm>
            <a:off x="640080" y="1726601"/>
            <a:ext cx="347472" cy="347472"/>
          </a:xfrm>
          <a:prstGeom prst="ellipse">
            <a:avLst/>
          </a:prstGeom>
          <a:solidFill>
            <a:srgbClr val="C7992F"/>
          </a:solidFill>
          <a:ln/>
        </p:spPr>
      </p:sp>
      <p:pic>
        <p:nvPicPr>
          <p:cNvPr id="9" name="Image 1" descr="preencoded.png"/>
          <p:cNvPicPr>
            <a:picLocks noChangeAspect="1"/>
          </p:cNvPicPr>
          <p:nvPr/>
        </p:nvPicPr>
        <p:blipFill>
          <a:blip r:embed="rId4">
            <a:biLevel thresh="75000"/>
          </a:blip>
          <a:stretch>
            <a:fillRect/>
          </a:stretch>
        </p:blipFill>
        <p:spPr>
          <a:xfrm>
            <a:off x="722376" y="1808897"/>
            <a:ext cx="182880" cy="182880"/>
          </a:xfrm>
          <a:prstGeom prst="rect">
            <a:avLst/>
          </a:prstGeom>
        </p:spPr>
      </p:pic>
      <p:sp>
        <p:nvSpPr>
          <p:cNvPr id="10" name="Text 6"/>
          <p:cNvSpPr/>
          <p:nvPr/>
        </p:nvSpPr>
        <p:spPr>
          <a:xfrm>
            <a:off x="1097280" y="1644305"/>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Pre-Event Planning  </a:t>
            </a:r>
            <a:r>
              <a:rPr lang="en-US" sz="1400" dirty="0">
                <a:solidFill>
                  <a:srgbClr val="E3E9F2"/>
                </a:solidFill>
                <a:latin typeface="Calibri" pitchFamily="34" charset="0"/>
                <a:ea typeface="Calibri" pitchFamily="34" charset="-122"/>
                <a:cs typeface="Calibri" pitchFamily="34" charset="-120"/>
              </a:rPr>
              <a:t>Planning, research, and vendor coordination before a single chair is placed.</a:t>
            </a:r>
            <a:endParaRPr lang="en-US" sz="1600" dirty="0"/>
          </a:p>
        </p:txBody>
      </p:sp>
      <p:sp>
        <p:nvSpPr>
          <p:cNvPr id="11" name="Shape 7"/>
          <p:cNvSpPr/>
          <p:nvPr/>
        </p:nvSpPr>
        <p:spPr>
          <a:xfrm>
            <a:off x="502920" y="2328672"/>
            <a:ext cx="11183112" cy="566928"/>
          </a:xfrm>
          <a:prstGeom prst="roundRect">
            <a:avLst>
              <a:gd name="adj" fmla="val 9677"/>
            </a:avLst>
          </a:prstGeom>
          <a:solidFill>
            <a:srgbClr val="0F1E3D"/>
          </a:solidFill>
          <a:ln w="12700">
            <a:solidFill>
              <a:srgbClr val="1E3358"/>
            </a:solidFill>
            <a:prstDash val="solid"/>
          </a:ln>
        </p:spPr>
      </p:sp>
      <p:sp>
        <p:nvSpPr>
          <p:cNvPr id="12" name="Shape 8"/>
          <p:cNvSpPr/>
          <p:nvPr/>
        </p:nvSpPr>
        <p:spPr>
          <a:xfrm>
            <a:off x="640080" y="2438400"/>
            <a:ext cx="347472" cy="347472"/>
          </a:xfrm>
          <a:prstGeom prst="ellipse">
            <a:avLst/>
          </a:prstGeom>
          <a:solidFill>
            <a:srgbClr val="C7992F"/>
          </a:solidFill>
          <a:ln/>
        </p:spPr>
      </p:sp>
      <p:pic>
        <p:nvPicPr>
          <p:cNvPr id="13" name="Image 2" descr="preencoded.png"/>
          <p:cNvPicPr>
            <a:picLocks noChangeAspect="1"/>
          </p:cNvPicPr>
          <p:nvPr/>
        </p:nvPicPr>
        <p:blipFill>
          <a:blip r:embed="rId5">
            <a:biLevel thresh="75000"/>
          </a:blip>
          <a:stretch>
            <a:fillRect/>
          </a:stretch>
        </p:blipFill>
        <p:spPr>
          <a:xfrm>
            <a:off x="722376" y="2520696"/>
            <a:ext cx="182880" cy="182880"/>
          </a:xfrm>
          <a:prstGeom prst="rect">
            <a:avLst/>
          </a:prstGeom>
        </p:spPr>
      </p:pic>
      <p:sp>
        <p:nvSpPr>
          <p:cNvPr id="14" name="Text 9"/>
          <p:cNvSpPr/>
          <p:nvPr/>
        </p:nvSpPr>
        <p:spPr>
          <a:xfrm>
            <a:off x="1097280" y="2356104"/>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Ground Execution  </a:t>
            </a:r>
            <a:r>
              <a:rPr lang="en-US" sz="1400" dirty="0">
                <a:solidFill>
                  <a:srgbClr val="E3E9F2"/>
                </a:solidFill>
                <a:latin typeface="Calibri" pitchFamily="34" charset="0"/>
                <a:ea typeface="Calibri" pitchFamily="34" charset="-122"/>
                <a:cs typeface="Calibri" pitchFamily="34" charset="-120"/>
              </a:rPr>
              <a:t>Crowd mobilization and guest management, reflecting the effort in the planning.</a:t>
            </a:r>
            <a:endParaRPr lang="en-US" sz="1600" dirty="0"/>
          </a:p>
        </p:txBody>
      </p:sp>
      <p:sp>
        <p:nvSpPr>
          <p:cNvPr id="15" name="Shape 10"/>
          <p:cNvSpPr/>
          <p:nvPr/>
        </p:nvSpPr>
        <p:spPr>
          <a:xfrm>
            <a:off x="502920" y="3040468"/>
            <a:ext cx="11183112" cy="566928"/>
          </a:xfrm>
          <a:prstGeom prst="roundRect">
            <a:avLst>
              <a:gd name="adj" fmla="val 9677"/>
            </a:avLst>
          </a:prstGeom>
          <a:solidFill>
            <a:srgbClr val="0F1E3D"/>
          </a:solidFill>
          <a:ln w="12700">
            <a:solidFill>
              <a:srgbClr val="1E3358"/>
            </a:solidFill>
            <a:prstDash val="solid"/>
          </a:ln>
        </p:spPr>
      </p:sp>
      <p:sp>
        <p:nvSpPr>
          <p:cNvPr id="16" name="Shape 11"/>
          <p:cNvSpPr/>
          <p:nvPr/>
        </p:nvSpPr>
        <p:spPr>
          <a:xfrm>
            <a:off x="640080" y="3150196"/>
            <a:ext cx="347472" cy="347472"/>
          </a:xfrm>
          <a:prstGeom prst="ellipse">
            <a:avLst/>
          </a:prstGeom>
          <a:solidFill>
            <a:srgbClr val="C7992F"/>
          </a:solidFill>
          <a:ln/>
        </p:spPr>
      </p:sp>
      <p:pic>
        <p:nvPicPr>
          <p:cNvPr id="17" name="Image 3" descr="preencoded.png"/>
          <p:cNvPicPr>
            <a:picLocks noChangeAspect="1"/>
          </p:cNvPicPr>
          <p:nvPr/>
        </p:nvPicPr>
        <p:blipFill>
          <a:blip r:embed="rId6">
            <a:biLevel thresh="75000"/>
          </a:blip>
          <a:stretch>
            <a:fillRect/>
          </a:stretch>
        </p:blipFill>
        <p:spPr>
          <a:xfrm>
            <a:off x="722376" y="3232492"/>
            <a:ext cx="182880" cy="182880"/>
          </a:xfrm>
          <a:prstGeom prst="rect">
            <a:avLst/>
          </a:prstGeom>
        </p:spPr>
      </p:pic>
      <p:sp>
        <p:nvSpPr>
          <p:cNvPr id="18" name="Text 12"/>
          <p:cNvSpPr/>
          <p:nvPr/>
        </p:nvSpPr>
        <p:spPr>
          <a:xfrm>
            <a:off x="1097280" y="3067900"/>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Digital Amplification  </a:t>
            </a:r>
            <a:r>
              <a:rPr lang="en-US" sz="1400" dirty="0">
                <a:solidFill>
                  <a:srgbClr val="E3E9F2"/>
                </a:solidFill>
                <a:latin typeface="Calibri" pitchFamily="34" charset="0"/>
                <a:ea typeface="Calibri" pitchFamily="34" charset="-122"/>
                <a:cs typeface="Calibri" pitchFamily="34" charset="-120"/>
              </a:rPr>
              <a:t>Livestreaming and coverage extend the event's reach well beyond the room.</a:t>
            </a:r>
            <a:endParaRPr lang="en-US" sz="1600" dirty="0"/>
          </a:p>
        </p:txBody>
      </p:sp>
      <p:sp>
        <p:nvSpPr>
          <p:cNvPr id="19" name="Shape 13"/>
          <p:cNvSpPr/>
          <p:nvPr/>
        </p:nvSpPr>
        <p:spPr>
          <a:xfrm>
            <a:off x="502920" y="3752267"/>
            <a:ext cx="11183112" cy="566928"/>
          </a:xfrm>
          <a:prstGeom prst="roundRect">
            <a:avLst>
              <a:gd name="adj" fmla="val 9677"/>
            </a:avLst>
          </a:prstGeom>
          <a:solidFill>
            <a:srgbClr val="0F1E3D"/>
          </a:solidFill>
          <a:ln w="12700">
            <a:solidFill>
              <a:srgbClr val="1E3358"/>
            </a:solidFill>
            <a:prstDash val="solid"/>
          </a:ln>
        </p:spPr>
      </p:sp>
      <p:sp>
        <p:nvSpPr>
          <p:cNvPr id="20" name="Shape 14"/>
          <p:cNvSpPr/>
          <p:nvPr/>
        </p:nvSpPr>
        <p:spPr>
          <a:xfrm>
            <a:off x="640080" y="3861995"/>
            <a:ext cx="347472" cy="347472"/>
          </a:xfrm>
          <a:prstGeom prst="ellipse">
            <a:avLst/>
          </a:prstGeom>
          <a:solidFill>
            <a:srgbClr val="C7992F"/>
          </a:solidFill>
          <a:ln/>
        </p:spPr>
      </p:sp>
      <p:pic>
        <p:nvPicPr>
          <p:cNvPr id="21" name="Image 4" descr="preencoded.png"/>
          <p:cNvPicPr>
            <a:picLocks noChangeAspect="1"/>
          </p:cNvPicPr>
          <p:nvPr/>
        </p:nvPicPr>
        <p:blipFill>
          <a:blip r:embed="rId7">
            <a:biLevel thresh="75000"/>
          </a:blip>
          <a:stretch>
            <a:fillRect/>
          </a:stretch>
        </p:blipFill>
        <p:spPr>
          <a:xfrm>
            <a:off x="722376" y="3944291"/>
            <a:ext cx="182880" cy="182880"/>
          </a:xfrm>
          <a:prstGeom prst="rect">
            <a:avLst/>
          </a:prstGeom>
        </p:spPr>
      </p:pic>
      <p:sp>
        <p:nvSpPr>
          <p:cNvPr id="22" name="Text 15"/>
          <p:cNvSpPr/>
          <p:nvPr/>
        </p:nvSpPr>
        <p:spPr>
          <a:xfrm>
            <a:off x="1097280" y="3779699"/>
            <a:ext cx="10424160" cy="512064"/>
          </a:xfrm>
          <a:prstGeom prst="rect">
            <a:avLst/>
          </a:prstGeom>
          <a:noFill/>
          <a:ln/>
        </p:spPr>
        <p:txBody>
          <a:bodyPr wrap="square" lIns="0" tIns="0" rIns="0" bIns="0" rtlCol="0" anchor="ctr"/>
          <a:lstStyle/>
          <a:p>
            <a:pPr marL="0" indent="0">
              <a:lnSpc>
                <a:spcPct val="118000"/>
              </a:lnSpc>
              <a:buNone/>
            </a:pPr>
            <a:r>
              <a:rPr lang="en-US" sz="1600" b="1" dirty="0">
                <a:solidFill>
                  <a:srgbClr val="E4C878"/>
                </a:solidFill>
                <a:latin typeface="Cambria" pitchFamily="34" charset="0"/>
                <a:ea typeface="Cambria" pitchFamily="34" charset="-122"/>
                <a:cs typeface="Cambria" pitchFamily="34" charset="-120"/>
              </a:rPr>
              <a:t>Impact Review  </a:t>
            </a:r>
            <a:r>
              <a:rPr lang="en-US" sz="1400" dirty="0">
                <a:solidFill>
                  <a:srgbClr val="E3E9F2"/>
                </a:solidFill>
                <a:latin typeface="Calibri" pitchFamily="34" charset="0"/>
                <a:ea typeface="Calibri" pitchFamily="34" charset="-122"/>
                <a:cs typeface="Calibri" pitchFamily="34" charset="-120"/>
              </a:rPr>
              <a:t>Every event reviewed afterward, so lessons improve the next one.</a:t>
            </a:r>
            <a:endParaRPr lang="en-US" sz="1600" dirty="0"/>
          </a:p>
        </p:txBody>
      </p:sp>
      <p:sp>
        <p:nvSpPr>
          <p:cNvPr id="23" name="Text 16"/>
          <p:cNvSpPr/>
          <p:nvPr/>
        </p:nvSpPr>
        <p:spPr>
          <a:xfrm>
            <a:off x="502920" y="4492392"/>
            <a:ext cx="5486400" cy="237744"/>
          </a:xfrm>
          <a:prstGeom prst="rect">
            <a:avLst/>
          </a:prstGeom>
          <a:noFill/>
          <a:ln/>
        </p:spPr>
        <p:txBody>
          <a:bodyPr wrap="square" lIns="0" tIns="0" rIns="0" bIns="0" rtlCol="0" anchor="ctr"/>
          <a:lstStyle/>
          <a:p>
            <a:pPr marL="0" indent="0">
              <a:buNone/>
            </a:pPr>
            <a:r>
              <a:rPr lang="en-US" sz="1600" b="1" kern="0" spc="100" dirty="0">
                <a:solidFill>
                  <a:srgbClr val="C7992F"/>
                </a:solidFill>
                <a:latin typeface="Calibri" pitchFamily="34" charset="0"/>
                <a:ea typeface="Calibri" pitchFamily="34" charset="-122"/>
                <a:cs typeface="Calibri" pitchFamily="34" charset="-120"/>
              </a:rPr>
              <a:t>KEY DELIVERABLES</a:t>
            </a:r>
            <a:endParaRPr lang="en-US" sz="1600" dirty="0"/>
          </a:p>
        </p:txBody>
      </p:sp>
      <p:sp>
        <p:nvSpPr>
          <p:cNvPr id="24" name="Shape 17"/>
          <p:cNvSpPr/>
          <p:nvPr/>
        </p:nvSpPr>
        <p:spPr>
          <a:xfrm>
            <a:off x="502920" y="4919472"/>
            <a:ext cx="5468112" cy="841248"/>
          </a:xfrm>
          <a:prstGeom prst="roundRect">
            <a:avLst>
              <a:gd name="adj" fmla="val 7609"/>
            </a:avLst>
          </a:prstGeom>
          <a:ln w="13970">
            <a:solidFill>
              <a:srgbClr val="C7992F"/>
            </a:solidFill>
            <a:prstDash val="solid"/>
          </a:ln>
        </p:spPr>
      </p:sp>
      <p:sp>
        <p:nvSpPr>
          <p:cNvPr id="25" name="Shape 18"/>
          <p:cNvSpPr/>
          <p:nvPr/>
        </p:nvSpPr>
        <p:spPr>
          <a:xfrm>
            <a:off x="630936" y="5175504"/>
            <a:ext cx="329184" cy="329184"/>
          </a:xfrm>
          <a:prstGeom prst="ellipse">
            <a:avLst/>
          </a:prstGeom>
          <a:solidFill>
            <a:srgbClr val="C7992F"/>
          </a:solidFill>
          <a:ln/>
        </p:spPr>
      </p:sp>
      <p:sp>
        <p:nvSpPr>
          <p:cNvPr id="26" name="Text 19"/>
          <p:cNvSpPr/>
          <p:nvPr/>
        </p:nvSpPr>
        <p:spPr>
          <a:xfrm>
            <a:off x="630936" y="5175504"/>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1</a:t>
            </a:r>
            <a:endParaRPr lang="en-US" sz="1600" dirty="0"/>
          </a:p>
        </p:txBody>
      </p:sp>
      <p:sp>
        <p:nvSpPr>
          <p:cNvPr id="27" name="Text 20"/>
          <p:cNvSpPr/>
          <p:nvPr/>
        </p:nvSpPr>
        <p:spPr>
          <a:xfrm>
            <a:off x="1069848" y="4974336"/>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Event Plan  —  </a:t>
            </a:r>
            <a:r>
              <a:rPr lang="en-US" sz="1200" dirty="0">
                <a:solidFill>
                  <a:srgbClr val="E3E9F2"/>
                </a:solidFill>
                <a:latin typeface="Calibri" pitchFamily="34" charset="0"/>
                <a:ea typeface="Calibri" pitchFamily="34" charset="-122"/>
                <a:cs typeface="Calibri" pitchFamily="34" charset="-120"/>
              </a:rPr>
              <a:t>A complete written plan covering logistics, vendors, and timing.</a:t>
            </a:r>
            <a:endParaRPr lang="en-US" sz="1400" dirty="0"/>
          </a:p>
        </p:txBody>
      </p:sp>
      <p:sp>
        <p:nvSpPr>
          <p:cNvPr id="28" name="Shape 21"/>
          <p:cNvSpPr/>
          <p:nvPr/>
        </p:nvSpPr>
        <p:spPr>
          <a:xfrm>
            <a:off x="6227064" y="4919472"/>
            <a:ext cx="5468112" cy="841248"/>
          </a:xfrm>
          <a:prstGeom prst="roundRect">
            <a:avLst>
              <a:gd name="adj" fmla="val 7609"/>
            </a:avLst>
          </a:prstGeom>
          <a:ln w="13970">
            <a:solidFill>
              <a:srgbClr val="C7992F"/>
            </a:solidFill>
            <a:prstDash val="solid"/>
          </a:ln>
        </p:spPr>
      </p:sp>
      <p:sp>
        <p:nvSpPr>
          <p:cNvPr id="29" name="Shape 22"/>
          <p:cNvSpPr/>
          <p:nvPr/>
        </p:nvSpPr>
        <p:spPr>
          <a:xfrm>
            <a:off x="6355080" y="5175504"/>
            <a:ext cx="329184" cy="329184"/>
          </a:xfrm>
          <a:prstGeom prst="ellipse">
            <a:avLst/>
          </a:prstGeom>
          <a:solidFill>
            <a:srgbClr val="C7992F"/>
          </a:solidFill>
          <a:ln/>
        </p:spPr>
      </p:sp>
      <p:sp>
        <p:nvSpPr>
          <p:cNvPr id="30" name="Text 23"/>
          <p:cNvSpPr/>
          <p:nvPr/>
        </p:nvSpPr>
        <p:spPr>
          <a:xfrm>
            <a:off x="6355080" y="5175504"/>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2</a:t>
            </a:r>
            <a:endParaRPr lang="en-US" sz="1600" dirty="0"/>
          </a:p>
        </p:txBody>
      </p:sp>
      <p:sp>
        <p:nvSpPr>
          <p:cNvPr id="31" name="Text 24"/>
          <p:cNvSpPr/>
          <p:nvPr/>
        </p:nvSpPr>
        <p:spPr>
          <a:xfrm>
            <a:off x="6793992" y="4974336"/>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Event Day Coordination  —  </a:t>
            </a:r>
            <a:r>
              <a:rPr lang="en-US" sz="1200" dirty="0">
                <a:solidFill>
                  <a:srgbClr val="E3E9F2"/>
                </a:solidFill>
                <a:latin typeface="Calibri" pitchFamily="34" charset="0"/>
                <a:ea typeface="Calibri" pitchFamily="34" charset="-122"/>
                <a:cs typeface="Calibri" pitchFamily="34" charset="-120"/>
              </a:rPr>
              <a:t>On-ground management through the full duration of the event.</a:t>
            </a:r>
            <a:endParaRPr lang="en-US" sz="1400" dirty="0"/>
          </a:p>
        </p:txBody>
      </p:sp>
      <p:sp>
        <p:nvSpPr>
          <p:cNvPr id="32" name="Shape 25"/>
          <p:cNvSpPr/>
          <p:nvPr/>
        </p:nvSpPr>
        <p:spPr>
          <a:xfrm>
            <a:off x="502920" y="5870448"/>
            <a:ext cx="5468112" cy="841248"/>
          </a:xfrm>
          <a:prstGeom prst="roundRect">
            <a:avLst>
              <a:gd name="adj" fmla="val 7609"/>
            </a:avLst>
          </a:prstGeom>
          <a:ln w="13970">
            <a:solidFill>
              <a:srgbClr val="C7992F"/>
            </a:solidFill>
            <a:prstDash val="solid"/>
          </a:ln>
        </p:spPr>
      </p:sp>
      <p:sp>
        <p:nvSpPr>
          <p:cNvPr id="33" name="Shape 26"/>
          <p:cNvSpPr/>
          <p:nvPr/>
        </p:nvSpPr>
        <p:spPr>
          <a:xfrm>
            <a:off x="630936" y="6126480"/>
            <a:ext cx="329184" cy="329184"/>
          </a:xfrm>
          <a:prstGeom prst="ellipse">
            <a:avLst/>
          </a:prstGeom>
          <a:solidFill>
            <a:srgbClr val="C7992F"/>
          </a:solidFill>
          <a:ln/>
        </p:spPr>
      </p:sp>
      <p:sp>
        <p:nvSpPr>
          <p:cNvPr id="34" name="Text 27"/>
          <p:cNvSpPr/>
          <p:nvPr/>
        </p:nvSpPr>
        <p:spPr>
          <a:xfrm>
            <a:off x="630936" y="6126480"/>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3</a:t>
            </a:r>
            <a:endParaRPr lang="en-US" sz="1600" dirty="0"/>
          </a:p>
        </p:txBody>
      </p:sp>
      <p:sp>
        <p:nvSpPr>
          <p:cNvPr id="35" name="Text 28"/>
          <p:cNvSpPr/>
          <p:nvPr/>
        </p:nvSpPr>
        <p:spPr>
          <a:xfrm>
            <a:off x="1069848" y="5925312"/>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Digital Coverage Package  —  </a:t>
            </a:r>
            <a:r>
              <a:rPr lang="en-US" sz="1200" dirty="0">
                <a:solidFill>
                  <a:srgbClr val="E3E9F2"/>
                </a:solidFill>
                <a:latin typeface="Calibri" pitchFamily="34" charset="0"/>
                <a:ea typeface="Calibri" pitchFamily="34" charset="-122"/>
                <a:cs typeface="Calibri" pitchFamily="34" charset="-120"/>
              </a:rPr>
              <a:t>Livestream and social coverage, packaged for wider distribution.</a:t>
            </a:r>
            <a:endParaRPr lang="en-US" sz="1400" dirty="0"/>
          </a:p>
        </p:txBody>
      </p:sp>
      <p:sp>
        <p:nvSpPr>
          <p:cNvPr id="36" name="Shape 29"/>
          <p:cNvSpPr/>
          <p:nvPr/>
        </p:nvSpPr>
        <p:spPr>
          <a:xfrm>
            <a:off x="6227064" y="5870448"/>
            <a:ext cx="5468112" cy="841248"/>
          </a:xfrm>
          <a:prstGeom prst="roundRect">
            <a:avLst>
              <a:gd name="adj" fmla="val 7609"/>
            </a:avLst>
          </a:prstGeom>
          <a:ln w="13970">
            <a:solidFill>
              <a:srgbClr val="C7992F"/>
            </a:solidFill>
            <a:prstDash val="solid"/>
          </a:ln>
        </p:spPr>
      </p:sp>
      <p:sp>
        <p:nvSpPr>
          <p:cNvPr id="37" name="Shape 30"/>
          <p:cNvSpPr/>
          <p:nvPr/>
        </p:nvSpPr>
        <p:spPr>
          <a:xfrm>
            <a:off x="6355080" y="6126480"/>
            <a:ext cx="329184" cy="329184"/>
          </a:xfrm>
          <a:prstGeom prst="ellipse">
            <a:avLst/>
          </a:prstGeom>
          <a:solidFill>
            <a:srgbClr val="C7992F"/>
          </a:solidFill>
          <a:ln/>
        </p:spPr>
      </p:sp>
      <p:sp>
        <p:nvSpPr>
          <p:cNvPr id="38" name="Text 31"/>
          <p:cNvSpPr/>
          <p:nvPr/>
        </p:nvSpPr>
        <p:spPr>
          <a:xfrm>
            <a:off x="6355080" y="6126480"/>
            <a:ext cx="329184" cy="329184"/>
          </a:xfrm>
          <a:prstGeom prst="rect">
            <a:avLst/>
          </a:prstGeom>
          <a:noFill/>
          <a:ln/>
        </p:spPr>
        <p:txBody>
          <a:bodyPr wrap="square" lIns="0" tIns="0" rIns="0" bIns="0" rtlCol="0" anchor="ctr"/>
          <a:lstStyle/>
          <a:p>
            <a:pPr marL="0" indent="0" algn="ctr">
              <a:buNone/>
            </a:pPr>
            <a:r>
              <a:rPr lang="en-US" sz="1600" b="1" dirty="0">
                <a:solidFill>
                  <a:srgbClr val="01091A"/>
                </a:solidFill>
                <a:latin typeface="Cambria" pitchFamily="34" charset="0"/>
                <a:ea typeface="Cambria" pitchFamily="34" charset="-122"/>
                <a:cs typeface="Cambria" pitchFamily="34" charset="-120"/>
              </a:rPr>
              <a:t>4</a:t>
            </a:r>
            <a:endParaRPr lang="en-US" sz="1600" dirty="0"/>
          </a:p>
        </p:txBody>
      </p:sp>
      <p:sp>
        <p:nvSpPr>
          <p:cNvPr id="39" name="Text 32"/>
          <p:cNvSpPr/>
          <p:nvPr/>
        </p:nvSpPr>
        <p:spPr>
          <a:xfrm>
            <a:off x="6793992" y="5925312"/>
            <a:ext cx="4736592" cy="731520"/>
          </a:xfrm>
          <a:prstGeom prst="rect">
            <a:avLst/>
          </a:prstGeom>
          <a:noFill/>
          <a:ln/>
        </p:spPr>
        <p:txBody>
          <a:bodyPr wrap="square" lIns="0" tIns="0" rIns="0" bIns="0" rtlCol="0" anchor="ctr"/>
          <a:lstStyle/>
          <a:p>
            <a:pPr marL="0" indent="0">
              <a:lnSpc>
                <a:spcPct val="116000"/>
              </a:lnSpc>
              <a:buNone/>
            </a:pPr>
            <a:r>
              <a:rPr lang="en-US" sz="1400" b="1" dirty="0">
                <a:solidFill>
                  <a:srgbClr val="FFFFFF"/>
                </a:solidFill>
                <a:latin typeface="Cambria" pitchFamily="34" charset="0"/>
                <a:ea typeface="Cambria" pitchFamily="34" charset="-122"/>
                <a:cs typeface="Cambria" pitchFamily="34" charset="-120"/>
              </a:rPr>
              <a:t>Event Impact Report  —  </a:t>
            </a:r>
            <a:r>
              <a:rPr lang="en-US" sz="1200" dirty="0">
                <a:solidFill>
                  <a:srgbClr val="E3E9F2"/>
                </a:solidFill>
                <a:latin typeface="Calibri" pitchFamily="34" charset="0"/>
                <a:ea typeface="Calibri" pitchFamily="34" charset="-122"/>
                <a:cs typeface="Calibri" pitchFamily="34" charset="-120"/>
              </a:rPr>
              <a:t>Turnout, coverage, and recommendations for future events.</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2">
    <p:bg>
      <p:bgPr>
        <a:solidFill>
          <a:srgbClr val="01091A"/>
        </a:solidFill>
        <a:effectLst/>
      </p:bgPr>
    </p:bg>
    <p:spTree>
      <p:nvGrpSpPr>
        <p:cNvPr id="1" name=""/>
        <p:cNvGrpSpPr/>
        <p:nvPr/>
      </p:nvGrpSpPr>
      <p:grpSpPr>
        <a:xfrm>
          <a:off x="0" y="0"/>
          <a:ext cx="0" cy="0"/>
          <a:chOff x="0" y="0"/>
          <a:chExt cx="0" cy="0"/>
        </a:xfrm>
      </p:grpSpPr>
      <p:sp>
        <p:nvSpPr>
          <p:cNvPr id="2" name="Text 0"/>
          <p:cNvSpPr/>
          <p:nvPr/>
        </p:nvSpPr>
        <p:spPr>
          <a:xfrm>
            <a:off x="548640" y="71717"/>
            <a:ext cx="10881360" cy="658368"/>
          </a:xfrm>
          <a:prstGeom prst="rect">
            <a:avLst/>
          </a:prstGeom>
          <a:noFill/>
          <a:ln/>
        </p:spPr>
        <p:txBody>
          <a:bodyPr wrap="square" lIns="0" tIns="0" rIns="0" bIns="0" rtlCol="0" anchor="t"/>
          <a:lstStyle/>
          <a:p>
            <a:pPr marL="0" indent="0" algn="ctr">
              <a:lnSpc>
                <a:spcPct val="105000"/>
              </a:lnSpc>
              <a:buNone/>
            </a:pPr>
            <a:r>
              <a:rPr lang="en-US" sz="2900" b="1" dirty="0">
                <a:solidFill>
                  <a:srgbClr val="FFFFFF"/>
                </a:solidFill>
                <a:latin typeface="Cambria" pitchFamily="34" charset="0"/>
                <a:ea typeface="Cambria" pitchFamily="34" charset="-122"/>
                <a:cs typeface="Cambria" pitchFamily="34" charset="-120"/>
              </a:rPr>
              <a:t>How We Structure a Campaign</a:t>
            </a:r>
            <a:endParaRPr lang="en-US" sz="2900" dirty="0"/>
          </a:p>
        </p:txBody>
      </p:sp>
      <p:sp>
        <p:nvSpPr>
          <p:cNvPr id="3" name="Text 1"/>
          <p:cNvSpPr/>
          <p:nvPr/>
        </p:nvSpPr>
        <p:spPr>
          <a:xfrm>
            <a:off x="548640" y="719865"/>
            <a:ext cx="11091672" cy="457200"/>
          </a:xfrm>
          <a:prstGeom prst="rect">
            <a:avLst/>
          </a:prstGeom>
          <a:noFill/>
          <a:ln/>
        </p:spPr>
        <p:txBody>
          <a:bodyPr wrap="square" lIns="0" tIns="0" rIns="0" bIns="0" rtlCol="0" anchor="t"/>
          <a:lstStyle/>
          <a:p>
            <a:pPr marL="0" indent="0">
              <a:lnSpc>
                <a:spcPct val="125000"/>
              </a:lnSpc>
              <a:buNone/>
            </a:pPr>
            <a:r>
              <a:rPr lang="en-US" sz="1400" dirty="0">
                <a:solidFill>
                  <a:srgbClr val="E3E9F2"/>
                </a:solidFill>
                <a:latin typeface="Calibri" pitchFamily="34" charset="0"/>
                <a:ea typeface="Calibri" pitchFamily="34" charset="-122"/>
                <a:cs typeface="Calibri" pitchFamily="34" charset="-120"/>
              </a:rPr>
              <a:t>Every campaign we run is staffed under a single Campaign In-Charge, who oversees four functional pillars. This keeps ground operations, command and control, research, and digital communication working from the same strategy rather than as separate, disconnected functions.</a:t>
            </a:r>
            <a:endParaRPr lang="en-US" sz="1400" dirty="0"/>
          </a:p>
        </p:txBody>
      </p:sp>
      <p:sp>
        <p:nvSpPr>
          <p:cNvPr id="4" name="Shape 2"/>
          <p:cNvSpPr/>
          <p:nvPr/>
        </p:nvSpPr>
        <p:spPr>
          <a:xfrm>
            <a:off x="3626968" y="1395802"/>
            <a:ext cx="4937760" cy="594360"/>
          </a:xfrm>
          <a:prstGeom prst="roundRect">
            <a:avLst>
              <a:gd name="adj" fmla="val 15385"/>
            </a:avLst>
          </a:prstGeom>
          <a:solidFill>
            <a:srgbClr val="C7992F"/>
          </a:solidFill>
          <a:ln/>
        </p:spPr>
      </p:sp>
      <p:pic>
        <p:nvPicPr>
          <p:cNvPr id="5" name="Image 0" descr="preencoded.png"/>
          <p:cNvPicPr>
            <a:picLocks noChangeAspect="1"/>
          </p:cNvPicPr>
          <p:nvPr/>
        </p:nvPicPr>
        <p:blipFill>
          <a:blip r:embed="rId3">
            <a:biLevel thresh="75000"/>
          </a:blip>
          <a:stretch>
            <a:fillRect/>
          </a:stretch>
        </p:blipFill>
        <p:spPr>
          <a:xfrm>
            <a:off x="3866998" y="1538164"/>
            <a:ext cx="292608" cy="292608"/>
          </a:xfrm>
          <a:prstGeom prst="rect">
            <a:avLst/>
          </a:prstGeom>
        </p:spPr>
      </p:pic>
      <p:sp>
        <p:nvSpPr>
          <p:cNvPr id="6" name="Text 3"/>
          <p:cNvSpPr/>
          <p:nvPr/>
        </p:nvSpPr>
        <p:spPr>
          <a:xfrm>
            <a:off x="4221328" y="1395802"/>
            <a:ext cx="4206240" cy="594360"/>
          </a:xfrm>
          <a:prstGeom prst="rect">
            <a:avLst/>
          </a:prstGeom>
          <a:noFill/>
          <a:ln/>
        </p:spPr>
        <p:txBody>
          <a:bodyPr wrap="square" lIns="0" tIns="0" rIns="0" bIns="0" rtlCol="0" anchor="ctr"/>
          <a:lstStyle/>
          <a:p>
            <a:pPr marL="0" indent="0" algn="ctr">
              <a:buNone/>
            </a:pPr>
            <a:r>
              <a:rPr lang="en-US" b="1" kern="0" spc="100" dirty="0">
                <a:solidFill>
                  <a:srgbClr val="01091A"/>
                </a:solidFill>
                <a:latin typeface="Cambria" pitchFamily="34" charset="0"/>
                <a:ea typeface="Cambria" pitchFamily="34" charset="-122"/>
                <a:cs typeface="Cambria" pitchFamily="34" charset="-120"/>
              </a:rPr>
              <a:t>CAMPAIGN IN-CHARGE</a:t>
            </a:r>
            <a:endParaRPr lang="en-US" dirty="0"/>
          </a:p>
        </p:txBody>
      </p:sp>
      <p:sp>
        <p:nvSpPr>
          <p:cNvPr id="7" name="Shape 4"/>
          <p:cNvSpPr/>
          <p:nvPr/>
        </p:nvSpPr>
        <p:spPr>
          <a:xfrm>
            <a:off x="1885036" y="1832284"/>
            <a:ext cx="0" cy="980049"/>
          </a:xfrm>
          <a:prstGeom prst="line">
            <a:avLst/>
          </a:prstGeom>
          <a:noFill/>
          <a:ln w="15875">
            <a:solidFill>
              <a:srgbClr val="C7992F"/>
            </a:solidFill>
            <a:prstDash val="solid"/>
          </a:ln>
        </p:spPr>
      </p:sp>
      <p:sp>
        <p:nvSpPr>
          <p:cNvPr id="8" name="Shape 5"/>
          <p:cNvSpPr/>
          <p:nvPr/>
        </p:nvSpPr>
        <p:spPr>
          <a:xfrm>
            <a:off x="4692244" y="1832284"/>
            <a:ext cx="0" cy="980049"/>
          </a:xfrm>
          <a:prstGeom prst="line">
            <a:avLst/>
          </a:prstGeom>
          <a:noFill/>
          <a:ln w="15875">
            <a:solidFill>
              <a:srgbClr val="C7992F"/>
            </a:solidFill>
            <a:prstDash val="solid"/>
          </a:ln>
        </p:spPr>
      </p:sp>
      <p:sp>
        <p:nvSpPr>
          <p:cNvPr id="9" name="Shape 6"/>
          <p:cNvSpPr/>
          <p:nvPr/>
        </p:nvSpPr>
        <p:spPr>
          <a:xfrm>
            <a:off x="7499452" y="1832284"/>
            <a:ext cx="0" cy="980049"/>
          </a:xfrm>
          <a:prstGeom prst="line">
            <a:avLst/>
          </a:prstGeom>
          <a:noFill/>
          <a:ln w="15875">
            <a:solidFill>
              <a:srgbClr val="C7992F"/>
            </a:solidFill>
            <a:prstDash val="solid"/>
          </a:ln>
        </p:spPr>
      </p:sp>
      <p:sp>
        <p:nvSpPr>
          <p:cNvPr id="10" name="Shape 7"/>
          <p:cNvSpPr/>
          <p:nvPr/>
        </p:nvSpPr>
        <p:spPr>
          <a:xfrm>
            <a:off x="10306660" y="1850214"/>
            <a:ext cx="0" cy="980049"/>
          </a:xfrm>
          <a:prstGeom prst="line">
            <a:avLst/>
          </a:prstGeom>
          <a:noFill/>
          <a:ln w="15875">
            <a:solidFill>
              <a:srgbClr val="C7992F"/>
            </a:solidFill>
            <a:prstDash val="solid"/>
          </a:ln>
        </p:spPr>
      </p:sp>
      <p:sp>
        <p:nvSpPr>
          <p:cNvPr id="11" name="Shape 8"/>
          <p:cNvSpPr/>
          <p:nvPr/>
        </p:nvSpPr>
        <p:spPr>
          <a:xfrm>
            <a:off x="582016" y="2788920"/>
            <a:ext cx="2606040" cy="3657600"/>
          </a:xfrm>
          <a:prstGeom prst="roundRect">
            <a:avLst>
              <a:gd name="adj" fmla="val 3158"/>
            </a:avLst>
          </a:prstGeom>
          <a:solidFill>
            <a:srgbClr val="0F1E3D"/>
          </a:solidFill>
          <a:ln/>
          <a:effectLst>
            <a:outerShdw blurRad="127000" dist="25400" dir="5400000" algn="bl" rotWithShape="0">
              <a:srgbClr val="000000">
                <a:alpha val="30000"/>
              </a:srgbClr>
            </a:outerShdw>
          </a:effectLst>
        </p:spPr>
      </p:sp>
      <p:sp>
        <p:nvSpPr>
          <p:cNvPr id="12" name="Shape 9"/>
          <p:cNvSpPr/>
          <p:nvPr/>
        </p:nvSpPr>
        <p:spPr>
          <a:xfrm>
            <a:off x="582016" y="2788920"/>
            <a:ext cx="2606040" cy="960120"/>
          </a:xfrm>
          <a:prstGeom prst="rect">
            <a:avLst/>
          </a:prstGeom>
          <a:solidFill>
            <a:srgbClr val="16294D"/>
          </a:solidFill>
          <a:ln/>
        </p:spPr>
      </p:sp>
      <p:sp>
        <p:nvSpPr>
          <p:cNvPr id="13" name="Shape 10"/>
          <p:cNvSpPr/>
          <p:nvPr/>
        </p:nvSpPr>
        <p:spPr>
          <a:xfrm>
            <a:off x="1629004" y="2898648"/>
            <a:ext cx="512064" cy="512064"/>
          </a:xfrm>
          <a:prstGeom prst="ellipse">
            <a:avLst/>
          </a:prstGeom>
          <a:solidFill>
            <a:srgbClr val="C7992F"/>
          </a:solidFill>
          <a:ln/>
        </p:spPr>
      </p:sp>
      <p:pic>
        <p:nvPicPr>
          <p:cNvPr id="14" name="Image 1" descr="preencoded.png"/>
          <p:cNvPicPr>
            <a:picLocks noChangeAspect="1"/>
          </p:cNvPicPr>
          <p:nvPr/>
        </p:nvPicPr>
        <p:blipFill>
          <a:blip r:embed="rId4">
            <a:biLevel thresh="75000"/>
          </a:blip>
          <a:stretch>
            <a:fillRect/>
          </a:stretch>
        </p:blipFill>
        <p:spPr>
          <a:xfrm>
            <a:off x="1747876" y="3017520"/>
            <a:ext cx="274320" cy="274320"/>
          </a:xfrm>
          <a:prstGeom prst="rect">
            <a:avLst/>
          </a:prstGeom>
        </p:spPr>
      </p:pic>
      <p:sp>
        <p:nvSpPr>
          <p:cNvPr id="15" name="Text 11"/>
          <p:cNvSpPr/>
          <p:nvPr/>
        </p:nvSpPr>
        <p:spPr>
          <a:xfrm>
            <a:off x="673456" y="3447288"/>
            <a:ext cx="2423160" cy="320040"/>
          </a:xfrm>
          <a:prstGeom prst="rect">
            <a:avLst/>
          </a:prstGeom>
          <a:noFill/>
          <a:ln/>
        </p:spPr>
        <p:txBody>
          <a:bodyPr wrap="square" lIns="0" tIns="0" rIns="0" bIns="0" rtlCol="0" anchor="t"/>
          <a:lstStyle/>
          <a:p>
            <a:pPr marL="0" indent="0" algn="ctr">
              <a:lnSpc>
                <a:spcPct val="105000"/>
              </a:lnSpc>
              <a:buNone/>
            </a:pPr>
            <a:r>
              <a:rPr lang="en-US" sz="1200" b="1" dirty="0">
                <a:solidFill>
                  <a:srgbClr val="E4C878"/>
                </a:solidFill>
                <a:latin typeface="Cambria" pitchFamily="34" charset="0"/>
                <a:ea typeface="Cambria" pitchFamily="34" charset="-122"/>
                <a:cs typeface="Cambria" pitchFamily="34" charset="-120"/>
              </a:rPr>
              <a:t>Ground Campaign</a:t>
            </a:r>
            <a:endParaRPr lang="en-US" sz="1200" dirty="0"/>
          </a:p>
          <a:p>
            <a:pPr marL="0" indent="0" algn="ctr">
              <a:lnSpc>
                <a:spcPct val="105000"/>
              </a:lnSpc>
              <a:buNone/>
            </a:pPr>
            <a:r>
              <a:rPr lang="en-US" sz="1200" b="1" dirty="0">
                <a:solidFill>
                  <a:srgbClr val="E4C878"/>
                </a:solidFill>
                <a:latin typeface="Cambria" pitchFamily="34" charset="0"/>
                <a:ea typeface="Cambria" pitchFamily="34" charset="-122"/>
                <a:cs typeface="Cambria" pitchFamily="34" charset="-120"/>
              </a:rPr>
              <a:t>In-charge</a:t>
            </a:r>
            <a:endParaRPr lang="en-US" sz="1200" dirty="0"/>
          </a:p>
        </p:txBody>
      </p:sp>
      <p:sp>
        <p:nvSpPr>
          <p:cNvPr id="16" name="Shape 12"/>
          <p:cNvSpPr/>
          <p:nvPr/>
        </p:nvSpPr>
        <p:spPr>
          <a:xfrm>
            <a:off x="783184" y="3968496"/>
            <a:ext cx="82296" cy="82296"/>
          </a:xfrm>
          <a:prstGeom prst="ellipse">
            <a:avLst/>
          </a:prstGeom>
          <a:solidFill>
            <a:srgbClr val="C7992F"/>
          </a:solidFill>
          <a:ln/>
        </p:spPr>
      </p:sp>
      <p:sp>
        <p:nvSpPr>
          <p:cNvPr id="17" name="Text 13"/>
          <p:cNvSpPr/>
          <p:nvPr/>
        </p:nvSpPr>
        <p:spPr>
          <a:xfrm>
            <a:off x="966064" y="3886200"/>
            <a:ext cx="2057400" cy="548640"/>
          </a:xfrm>
          <a:prstGeom prst="rect">
            <a:avLst/>
          </a:prstGeom>
          <a:noFill/>
          <a:ln/>
        </p:spPr>
        <p:txBody>
          <a:bodyPr wrap="square" lIns="0" tIns="0" rIns="0" bIns="0" rtlCol="0" anchor="t"/>
          <a:lstStyle/>
          <a:p>
            <a:pPr marL="0" indent="0">
              <a:lnSpc>
                <a:spcPct val="115000"/>
              </a:lnSpc>
              <a:buNone/>
            </a:pPr>
            <a:r>
              <a:rPr lang="en-US" sz="1200" dirty="0">
                <a:solidFill>
                  <a:srgbClr val="E3E9F2"/>
                </a:solidFill>
                <a:latin typeface="Calibri" pitchFamily="34" charset="0"/>
                <a:ea typeface="Calibri" pitchFamily="34" charset="-122"/>
                <a:cs typeface="Calibri" pitchFamily="34" charset="-120"/>
              </a:rPr>
              <a:t>Survey &amp; Ground Intelligence Team</a:t>
            </a:r>
            <a:endParaRPr lang="en-US" sz="1200" dirty="0"/>
          </a:p>
        </p:txBody>
      </p:sp>
      <p:sp>
        <p:nvSpPr>
          <p:cNvPr id="18" name="Shape 14"/>
          <p:cNvSpPr/>
          <p:nvPr/>
        </p:nvSpPr>
        <p:spPr>
          <a:xfrm>
            <a:off x="783184" y="4572000"/>
            <a:ext cx="82296" cy="82296"/>
          </a:xfrm>
          <a:prstGeom prst="ellipse">
            <a:avLst/>
          </a:prstGeom>
          <a:solidFill>
            <a:srgbClr val="C7992F"/>
          </a:solidFill>
          <a:ln/>
        </p:spPr>
      </p:sp>
      <p:sp>
        <p:nvSpPr>
          <p:cNvPr id="19" name="Text 15"/>
          <p:cNvSpPr/>
          <p:nvPr/>
        </p:nvSpPr>
        <p:spPr>
          <a:xfrm>
            <a:off x="966064" y="4489704"/>
            <a:ext cx="2057400" cy="548640"/>
          </a:xfrm>
          <a:prstGeom prst="rect">
            <a:avLst/>
          </a:prstGeom>
          <a:noFill/>
          <a:ln/>
        </p:spPr>
        <p:txBody>
          <a:bodyPr wrap="square" lIns="0" tIns="0" rIns="0" bIns="0" rtlCol="0" anchor="t"/>
          <a:lstStyle/>
          <a:p>
            <a:pPr marL="0" indent="0">
              <a:lnSpc>
                <a:spcPct val="115000"/>
              </a:lnSpc>
              <a:buNone/>
            </a:pPr>
            <a:r>
              <a:rPr lang="en-US" sz="1200" dirty="0">
                <a:solidFill>
                  <a:srgbClr val="E3E9F2"/>
                </a:solidFill>
                <a:latin typeface="Calibri" pitchFamily="34" charset="0"/>
                <a:ea typeface="Calibri" pitchFamily="34" charset="-122"/>
                <a:cs typeface="Calibri" pitchFamily="34" charset="-120"/>
              </a:rPr>
              <a:t>Door to Door Campaign Team</a:t>
            </a:r>
            <a:endParaRPr lang="en-US" sz="1200" dirty="0"/>
          </a:p>
        </p:txBody>
      </p:sp>
      <p:sp>
        <p:nvSpPr>
          <p:cNvPr id="20" name="Shape 16"/>
          <p:cNvSpPr/>
          <p:nvPr/>
        </p:nvSpPr>
        <p:spPr>
          <a:xfrm>
            <a:off x="783184" y="5175504"/>
            <a:ext cx="82296" cy="82296"/>
          </a:xfrm>
          <a:prstGeom prst="ellipse">
            <a:avLst/>
          </a:prstGeom>
          <a:solidFill>
            <a:srgbClr val="C7992F"/>
          </a:solidFill>
          <a:ln/>
        </p:spPr>
      </p:sp>
      <p:sp>
        <p:nvSpPr>
          <p:cNvPr id="21" name="Text 17"/>
          <p:cNvSpPr/>
          <p:nvPr/>
        </p:nvSpPr>
        <p:spPr>
          <a:xfrm>
            <a:off x="966064" y="5093208"/>
            <a:ext cx="2057400" cy="548640"/>
          </a:xfrm>
          <a:prstGeom prst="rect">
            <a:avLst/>
          </a:prstGeom>
          <a:noFill/>
          <a:ln/>
        </p:spPr>
        <p:txBody>
          <a:bodyPr wrap="square" lIns="0" tIns="0" rIns="0" bIns="0" rtlCol="0" anchor="t"/>
          <a:lstStyle/>
          <a:p>
            <a:pPr marL="0" indent="0">
              <a:lnSpc>
                <a:spcPct val="115000"/>
              </a:lnSpc>
              <a:buNone/>
            </a:pPr>
            <a:r>
              <a:rPr lang="en-US" sz="1200" dirty="0">
                <a:solidFill>
                  <a:srgbClr val="E3E9F2"/>
                </a:solidFill>
                <a:latin typeface="Calibri" pitchFamily="34" charset="0"/>
                <a:ea typeface="Calibri" pitchFamily="34" charset="-122"/>
                <a:cs typeface="Calibri" pitchFamily="34" charset="-120"/>
              </a:rPr>
              <a:t>Event Management Team</a:t>
            </a:r>
            <a:endParaRPr lang="en-US" sz="1200" dirty="0"/>
          </a:p>
        </p:txBody>
      </p:sp>
      <p:sp>
        <p:nvSpPr>
          <p:cNvPr id="22" name="Shape 18"/>
          <p:cNvSpPr/>
          <p:nvPr/>
        </p:nvSpPr>
        <p:spPr>
          <a:xfrm>
            <a:off x="3389224" y="2788920"/>
            <a:ext cx="2606040" cy="3657600"/>
          </a:xfrm>
          <a:prstGeom prst="roundRect">
            <a:avLst>
              <a:gd name="adj" fmla="val 3158"/>
            </a:avLst>
          </a:prstGeom>
          <a:solidFill>
            <a:srgbClr val="0F1E3D"/>
          </a:solidFill>
          <a:ln/>
          <a:effectLst>
            <a:outerShdw blurRad="127000" dist="25400" dir="5400000" algn="bl" rotWithShape="0">
              <a:srgbClr val="000000">
                <a:alpha val="30000"/>
              </a:srgbClr>
            </a:outerShdw>
          </a:effectLst>
        </p:spPr>
      </p:sp>
      <p:sp>
        <p:nvSpPr>
          <p:cNvPr id="23" name="Shape 19"/>
          <p:cNvSpPr/>
          <p:nvPr/>
        </p:nvSpPr>
        <p:spPr>
          <a:xfrm>
            <a:off x="3389224" y="2788920"/>
            <a:ext cx="2606040" cy="960120"/>
          </a:xfrm>
          <a:prstGeom prst="rect">
            <a:avLst/>
          </a:prstGeom>
          <a:solidFill>
            <a:srgbClr val="16294D"/>
          </a:solidFill>
          <a:ln/>
        </p:spPr>
      </p:sp>
      <p:sp>
        <p:nvSpPr>
          <p:cNvPr id="24" name="Shape 20"/>
          <p:cNvSpPr/>
          <p:nvPr/>
        </p:nvSpPr>
        <p:spPr>
          <a:xfrm>
            <a:off x="4436212" y="2898648"/>
            <a:ext cx="512064" cy="512064"/>
          </a:xfrm>
          <a:prstGeom prst="ellipse">
            <a:avLst/>
          </a:prstGeom>
          <a:solidFill>
            <a:srgbClr val="C7992F"/>
          </a:solidFill>
          <a:ln/>
        </p:spPr>
      </p:sp>
      <p:pic>
        <p:nvPicPr>
          <p:cNvPr id="25" name="Image 2" descr="preencoded.png"/>
          <p:cNvPicPr>
            <a:picLocks noChangeAspect="1"/>
          </p:cNvPicPr>
          <p:nvPr/>
        </p:nvPicPr>
        <p:blipFill>
          <a:blip r:embed="rId5">
            <a:biLevel thresh="75000"/>
          </a:blip>
          <a:stretch>
            <a:fillRect/>
          </a:stretch>
        </p:blipFill>
        <p:spPr>
          <a:xfrm>
            <a:off x="4555084" y="3017520"/>
            <a:ext cx="274320" cy="274320"/>
          </a:xfrm>
          <a:prstGeom prst="rect">
            <a:avLst/>
          </a:prstGeom>
        </p:spPr>
      </p:pic>
      <p:sp>
        <p:nvSpPr>
          <p:cNvPr id="26" name="Text 21"/>
          <p:cNvSpPr/>
          <p:nvPr/>
        </p:nvSpPr>
        <p:spPr>
          <a:xfrm>
            <a:off x="3480664" y="3447288"/>
            <a:ext cx="2423160" cy="320040"/>
          </a:xfrm>
          <a:prstGeom prst="rect">
            <a:avLst/>
          </a:prstGeom>
          <a:noFill/>
          <a:ln/>
        </p:spPr>
        <p:txBody>
          <a:bodyPr wrap="square" lIns="0" tIns="0" rIns="0" bIns="0" rtlCol="0" anchor="t"/>
          <a:lstStyle/>
          <a:p>
            <a:pPr marL="0" indent="0" algn="ctr">
              <a:lnSpc>
                <a:spcPct val="105000"/>
              </a:lnSpc>
              <a:buNone/>
            </a:pPr>
            <a:r>
              <a:rPr lang="en-US" sz="1200" b="1" dirty="0">
                <a:solidFill>
                  <a:srgbClr val="E4C878"/>
                </a:solidFill>
                <a:latin typeface="Cambria" pitchFamily="34" charset="0"/>
                <a:ea typeface="Cambria" pitchFamily="34" charset="-122"/>
                <a:cs typeface="Cambria" pitchFamily="34" charset="-120"/>
              </a:rPr>
              <a:t>War Room</a:t>
            </a:r>
            <a:endParaRPr lang="en-US" sz="1200" dirty="0"/>
          </a:p>
          <a:p>
            <a:pPr marL="0" indent="0" algn="ctr">
              <a:lnSpc>
                <a:spcPct val="105000"/>
              </a:lnSpc>
              <a:buNone/>
            </a:pPr>
            <a:r>
              <a:rPr lang="en-US" sz="1200" b="1" dirty="0">
                <a:solidFill>
                  <a:srgbClr val="E4C878"/>
                </a:solidFill>
                <a:latin typeface="Cambria" pitchFamily="34" charset="0"/>
                <a:ea typeface="Cambria" pitchFamily="34" charset="-122"/>
                <a:cs typeface="Cambria" pitchFamily="34" charset="-120"/>
              </a:rPr>
              <a:t>In-charge</a:t>
            </a:r>
            <a:endParaRPr lang="en-US" sz="1200" dirty="0"/>
          </a:p>
        </p:txBody>
      </p:sp>
      <p:sp>
        <p:nvSpPr>
          <p:cNvPr id="27" name="Shape 22"/>
          <p:cNvSpPr/>
          <p:nvPr/>
        </p:nvSpPr>
        <p:spPr>
          <a:xfrm>
            <a:off x="3590392" y="3968496"/>
            <a:ext cx="82296" cy="82296"/>
          </a:xfrm>
          <a:prstGeom prst="ellipse">
            <a:avLst/>
          </a:prstGeom>
          <a:solidFill>
            <a:srgbClr val="C7992F"/>
          </a:solidFill>
          <a:ln/>
        </p:spPr>
      </p:sp>
      <p:sp>
        <p:nvSpPr>
          <p:cNvPr id="28" name="Text 23"/>
          <p:cNvSpPr/>
          <p:nvPr/>
        </p:nvSpPr>
        <p:spPr>
          <a:xfrm>
            <a:off x="3773272" y="3886200"/>
            <a:ext cx="2057400" cy="548640"/>
          </a:xfrm>
          <a:prstGeom prst="rect">
            <a:avLst/>
          </a:prstGeom>
          <a:noFill/>
          <a:ln/>
        </p:spPr>
        <p:txBody>
          <a:bodyPr wrap="square" lIns="0" tIns="0" rIns="0" bIns="0" rtlCol="0" anchor="t"/>
          <a:lstStyle/>
          <a:p>
            <a:pPr marL="0" indent="0">
              <a:lnSpc>
                <a:spcPct val="115000"/>
              </a:lnSpc>
              <a:buNone/>
            </a:pPr>
            <a:r>
              <a:rPr lang="en-US" sz="1200" dirty="0">
                <a:solidFill>
                  <a:srgbClr val="E3E9F2"/>
                </a:solidFill>
                <a:latin typeface="Calibri" pitchFamily="34" charset="0"/>
                <a:ea typeface="Calibri" pitchFamily="34" charset="-122"/>
                <a:cs typeface="Calibri" pitchFamily="34" charset="-120"/>
              </a:rPr>
              <a:t>Data Entry</a:t>
            </a:r>
            <a:endParaRPr lang="en-US" sz="1200" dirty="0"/>
          </a:p>
        </p:txBody>
      </p:sp>
      <p:sp>
        <p:nvSpPr>
          <p:cNvPr id="29" name="Shape 24"/>
          <p:cNvSpPr/>
          <p:nvPr/>
        </p:nvSpPr>
        <p:spPr>
          <a:xfrm>
            <a:off x="3590392" y="4572000"/>
            <a:ext cx="82296" cy="82296"/>
          </a:xfrm>
          <a:prstGeom prst="ellipse">
            <a:avLst/>
          </a:prstGeom>
          <a:solidFill>
            <a:srgbClr val="C7992F"/>
          </a:solidFill>
          <a:ln/>
        </p:spPr>
      </p:sp>
      <p:sp>
        <p:nvSpPr>
          <p:cNvPr id="30" name="Text 25"/>
          <p:cNvSpPr/>
          <p:nvPr/>
        </p:nvSpPr>
        <p:spPr>
          <a:xfrm>
            <a:off x="3773272" y="4489704"/>
            <a:ext cx="2057400" cy="548640"/>
          </a:xfrm>
          <a:prstGeom prst="rect">
            <a:avLst/>
          </a:prstGeom>
          <a:noFill/>
          <a:ln/>
        </p:spPr>
        <p:txBody>
          <a:bodyPr wrap="square" lIns="0" tIns="0" rIns="0" bIns="0" rtlCol="0" anchor="t"/>
          <a:lstStyle/>
          <a:p>
            <a:pPr marL="0" indent="0">
              <a:lnSpc>
                <a:spcPct val="115000"/>
              </a:lnSpc>
              <a:buNone/>
            </a:pPr>
            <a:r>
              <a:rPr lang="en-US" sz="1200" dirty="0">
                <a:solidFill>
                  <a:srgbClr val="E3E9F2"/>
                </a:solidFill>
                <a:latin typeface="Calibri" pitchFamily="34" charset="0"/>
                <a:ea typeface="Calibri" pitchFamily="34" charset="-122"/>
                <a:cs typeface="Calibri" pitchFamily="34" charset="-120"/>
              </a:rPr>
              <a:t>Tele Callers</a:t>
            </a:r>
            <a:endParaRPr lang="en-US" sz="1200" dirty="0"/>
          </a:p>
        </p:txBody>
      </p:sp>
      <p:sp>
        <p:nvSpPr>
          <p:cNvPr id="31" name="Shape 26"/>
          <p:cNvSpPr/>
          <p:nvPr/>
        </p:nvSpPr>
        <p:spPr>
          <a:xfrm>
            <a:off x="3590392" y="5175504"/>
            <a:ext cx="82296" cy="82296"/>
          </a:xfrm>
          <a:prstGeom prst="ellipse">
            <a:avLst/>
          </a:prstGeom>
          <a:solidFill>
            <a:srgbClr val="C7992F"/>
          </a:solidFill>
          <a:ln/>
        </p:spPr>
      </p:sp>
      <p:sp>
        <p:nvSpPr>
          <p:cNvPr id="32" name="Text 27"/>
          <p:cNvSpPr/>
          <p:nvPr/>
        </p:nvSpPr>
        <p:spPr>
          <a:xfrm>
            <a:off x="3773272" y="5093208"/>
            <a:ext cx="2057400" cy="548640"/>
          </a:xfrm>
          <a:prstGeom prst="rect">
            <a:avLst/>
          </a:prstGeom>
          <a:noFill/>
          <a:ln/>
        </p:spPr>
        <p:txBody>
          <a:bodyPr wrap="square" lIns="0" tIns="0" rIns="0" bIns="0" rtlCol="0" anchor="t"/>
          <a:lstStyle/>
          <a:p>
            <a:pPr marL="0" indent="0">
              <a:lnSpc>
                <a:spcPct val="115000"/>
              </a:lnSpc>
              <a:buNone/>
            </a:pPr>
            <a:r>
              <a:rPr lang="en-US" sz="1200" dirty="0">
                <a:solidFill>
                  <a:srgbClr val="E3E9F2"/>
                </a:solidFill>
                <a:latin typeface="Calibri" pitchFamily="34" charset="0"/>
                <a:ea typeface="Calibri" pitchFamily="34" charset="-122"/>
                <a:cs typeface="Calibri" pitchFamily="34" charset="-120"/>
              </a:rPr>
              <a:t>Permissions &amp; Grievances</a:t>
            </a:r>
            <a:endParaRPr lang="en-US" sz="1200" dirty="0"/>
          </a:p>
        </p:txBody>
      </p:sp>
      <p:sp>
        <p:nvSpPr>
          <p:cNvPr id="33" name="Shape 28"/>
          <p:cNvSpPr/>
          <p:nvPr/>
        </p:nvSpPr>
        <p:spPr>
          <a:xfrm>
            <a:off x="6196432" y="2788920"/>
            <a:ext cx="2606040" cy="3657600"/>
          </a:xfrm>
          <a:prstGeom prst="roundRect">
            <a:avLst>
              <a:gd name="adj" fmla="val 3158"/>
            </a:avLst>
          </a:prstGeom>
          <a:solidFill>
            <a:srgbClr val="0F1E3D"/>
          </a:solidFill>
          <a:ln/>
          <a:effectLst>
            <a:outerShdw blurRad="127000" dist="25400" dir="5400000" algn="bl" rotWithShape="0">
              <a:srgbClr val="000000">
                <a:alpha val="30000"/>
              </a:srgbClr>
            </a:outerShdw>
          </a:effectLst>
        </p:spPr>
      </p:sp>
      <p:sp>
        <p:nvSpPr>
          <p:cNvPr id="34" name="Shape 29"/>
          <p:cNvSpPr/>
          <p:nvPr/>
        </p:nvSpPr>
        <p:spPr>
          <a:xfrm>
            <a:off x="6196432" y="2788920"/>
            <a:ext cx="2606040" cy="960120"/>
          </a:xfrm>
          <a:prstGeom prst="rect">
            <a:avLst/>
          </a:prstGeom>
          <a:solidFill>
            <a:srgbClr val="16294D"/>
          </a:solidFill>
          <a:ln/>
        </p:spPr>
      </p:sp>
      <p:sp>
        <p:nvSpPr>
          <p:cNvPr id="35" name="Shape 30"/>
          <p:cNvSpPr/>
          <p:nvPr/>
        </p:nvSpPr>
        <p:spPr>
          <a:xfrm>
            <a:off x="7243420" y="2898648"/>
            <a:ext cx="512064" cy="512064"/>
          </a:xfrm>
          <a:prstGeom prst="ellipse">
            <a:avLst/>
          </a:prstGeom>
          <a:solidFill>
            <a:srgbClr val="C7992F"/>
          </a:solidFill>
          <a:ln/>
        </p:spPr>
      </p:sp>
      <p:pic>
        <p:nvPicPr>
          <p:cNvPr id="36" name="Image 3" descr="preencoded.png"/>
          <p:cNvPicPr>
            <a:picLocks noChangeAspect="1"/>
          </p:cNvPicPr>
          <p:nvPr/>
        </p:nvPicPr>
        <p:blipFill>
          <a:blip r:embed="rId6">
            <a:biLevel thresh="75000"/>
          </a:blip>
          <a:stretch>
            <a:fillRect/>
          </a:stretch>
        </p:blipFill>
        <p:spPr>
          <a:xfrm>
            <a:off x="7362292" y="3017520"/>
            <a:ext cx="274320" cy="274320"/>
          </a:xfrm>
          <a:prstGeom prst="rect">
            <a:avLst/>
          </a:prstGeom>
        </p:spPr>
      </p:pic>
      <p:sp>
        <p:nvSpPr>
          <p:cNvPr id="37" name="Text 31"/>
          <p:cNvSpPr/>
          <p:nvPr/>
        </p:nvSpPr>
        <p:spPr>
          <a:xfrm>
            <a:off x="6287872" y="3447288"/>
            <a:ext cx="2423160" cy="320040"/>
          </a:xfrm>
          <a:prstGeom prst="rect">
            <a:avLst/>
          </a:prstGeom>
          <a:noFill/>
          <a:ln/>
        </p:spPr>
        <p:txBody>
          <a:bodyPr wrap="square" lIns="0" tIns="0" rIns="0" bIns="0" rtlCol="0" anchor="t"/>
          <a:lstStyle/>
          <a:p>
            <a:pPr marL="0" indent="0" algn="ctr">
              <a:lnSpc>
                <a:spcPct val="105000"/>
              </a:lnSpc>
              <a:buNone/>
            </a:pPr>
            <a:r>
              <a:rPr lang="en-US" sz="1200" b="1" dirty="0">
                <a:solidFill>
                  <a:srgbClr val="E4C878"/>
                </a:solidFill>
                <a:latin typeface="Cambria" pitchFamily="34" charset="0"/>
                <a:ea typeface="Cambria" pitchFamily="34" charset="-122"/>
                <a:cs typeface="Cambria" pitchFamily="34" charset="-120"/>
              </a:rPr>
              <a:t>Data, Media &amp;</a:t>
            </a:r>
            <a:endParaRPr lang="en-US" sz="1200" dirty="0"/>
          </a:p>
          <a:p>
            <a:pPr marL="0" indent="0" algn="ctr">
              <a:lnSpc>
                <a:spcPct val="105000"/>
              </a:lnSpc>
              <a:buNone/>
            </a:pPr>
            <a:r>
              <a:rPr lang="en-US" sz="1200" b="1" dirty="0">
                <a:solidFill>
                  <a:srgbClr val="E4C878"/>
                </a:solidFill>
                <a:latin typeface="Cambria" pitchFamily="34" charset="0"/>
                <a:ea typeface="Cambria" pitchFamily="34" charset="-122"/>
                <a:cs typeface="Cambria" pitchFamily="34" charset="-120"/>
              </a:rPr>
              <a:t>Research Head</a:t>
            </a:r>
            <a:endParaRPr lang="en-US" sz="1200" dirty="0"/>
          </a:p>
        </p:txBody>
      </p:sp>
      <p:sp>
        <p:nvSpPr>
          <p:cNvPr id="38" name="Shape 32"/>
          <p:cNvSpPr/>
          <p:nvPr/>
        </p:nvSpPr>
        <p:spPr>
          <a:xfrm>
            <a:off x="6397600" y="3968496"/>
            <a:ext cx="82296" cy="82296"/>
          </a:xfrm>
          <a:prstGeom prst="ellipse">
            <a:avLst/>
          </a:prstGeom>
          <a:solidFill>
            <a:srgbClr val="C7992F"/>
          </a:solidFill>
          <a:ln/>
        </p:spPr>
      </p:sp>
      <p:sp>
        <p:nvSpPr>
          <p:cNvPr id="39" name="Text 33"/>
          <p:cNvSpPr/>
          <p:nvPr/>
        </p:nvSpPr>
        <p:spPr>
          <a:xfrm>
            <a:off x="6580480" y="3886200"/>
            <a:ext cx="2057400" cy="548640"/>
          </a:xfrm>
          <a:prstGeom prst="rect">
            <a:avLst/>
          </a:prstGeom>
          <a:noFill/>
          <a:ln/>
        </p:spPr>
        <p:txBody>
          <a:bodyPr wrap="square" lIns="0" tIns="0" rIns="0" bIns="0" rtlCol="0" anchor="t"/>
          <a:lstStyle/>
          <a:p>
            <a:pPr marL="0" indent="0">
              <a:lnSpc>
                <a:spcPct val="115000"/>
              </a:lnSpc>
              <a:buNone/>
            </a:pPr>
            <a:r>
              <a:rPr lang="en-US" sz="1200" dirty="0">
                <a:solidFill>
                  <a:srgbClr val="E3E9F2"/>
                </a:solidFill>
                <a:latin typeface="Calibri" pitchFamily="34" charset="0"/>
                <a:ea typeface="Calibri" pitchFamily="34" charset="-122"/>
                <a:cs typeface="Calibri" pitchFamily="34" charset="-120"/>
              </a:rPr>
              <a:t>Data Analyst</a:t>
            </a:r>
            <a:endParaRPr lang="en-US" sz="1200" dirty="0"/>
          </a:p>
        </p:txBody>
      </p:sp>
      <p:sp>
        <p:nvSpPr>
          <p:cNvPr id="40" name="Shape 34"/>
          <p:cNvSpPr/>
          <p:nvPr/>
        </p:nvSpPr>
        <p:spPr>
          <a:xfrm>
            <a:off x="6397600" y="4572000"/>
            <a:ext cx="82296" cy="82296"/>
          </a:xfrm>
          <a:prstGeom prst="ellipse">
            <a:avLst/>
          </a:prstGeom>
          <a:solidFill>
            <a:srgbClr val="C7992F"/>
          </a:solidFill>
          <a:ln/>
        </p:spPr>
      </p:sp>
      <p:sp>
        <p:nvSpPr>
          <p:cNvPr id="41" name="Text 35"/>
          <p:cNvSpPr/>
          <p:nvPr/>
        </p:nvSpPr>
        <p:spPr>
          <a:xfrm>
            <a:off x="6580480" y="4489704"/>
            <a:ext cx="2057400" cy="548640"/>
          </a:xfrm>
          <a:prstGeom prst="rect">
            <a:avLst/>
          </a:prstGeom>
          <a:noFill/>
          <a:ln/>
        </p:spPr>
        <p:txBody>
          <a:bodyPr wrap="square" lIns="0" tIns="0" rIns="0" bIns="0" rtlCol="0" anchor="t"/>
          <a:lstStyle/>
          <a:p>
            <a:pPr marL="0" indent="0">
              <a:lnSpc>
                <a:spcPct val="115000"/>
              </a:lnSpc>
              <a:buNone/>
            </a:pPr>
            <a:r>
              <a:rPr lang="en-US" sz="1200" dirty="0">
                <a:solidFill>
                  <a:srgbClr val="E3E9F2"/>
                </a:solidFill>
                <a:latin typeface="Calibri" pitchFamily="34" charset="0"/>
                <a:ea typeface="Calibri" pitchFamily="34" charset="-122"/>
                <a:cs typeface="Calibri" pitchFamily="34" charset="-120"/>
              </a:rPr>
              <a:t>Media Liaison</a:t>
            </a:r>
            <a:endParaRPr lang="en-US" sz="1200" dirty="0"/>
          </a:p>
        </p:txBody>
      </p:sp>
      <p:sp>
        <p:nvSpPr>
          <p:cNvPr id="42" name="Shape 36"/>
          <p:cNvSpPr/>
          <p:nvPr/>
        </p:nvSpPr>
        <p:spPr>
          <a:xfrm>
            <a:off x="6397600" y="5175504"/>
            <a:ext cx="82296" cy="82296"/>
          </a:xfrm>
          <a:prstGeom prst="ellipse">
            <a:avLst/>
          </a:prstGeom>
          <a:solidFill>
            <a:srgbClr val="C7992F"/>
          </a:solidFill>
          <a:ln/>
        </p:spPr>
      </p:sp>
      <p:sp>
        <p:nvSpPr>
          <p:cNvPr id="43" name="Text 37"/>
          <p:cNvSpPr/>
          <p:nvPr/>
        </p:nvSpPr>
        <p:spPr>
          <a:xfrm>
            <a:off x="6580480" y="5093208"/>
            <a:ext cx="2057400" cy="548640"/>
          </a:xfrm>
          <a:prstGeom prst="rect">
            <a:avLst/>
          </a:prstGeom>
          <a:noFill/>
          <a:ln/>
        </p:spPr>
        <p:txBody>
          <a:bodyPr wrap="square" lIns="0" tIns="0" rIns="0" bIns="0" rtlCol="0" anchor="t"/>
          <a:lstStyle/>
          <a:p>
            <a:pPr marL="0" indent="0">
              <a:lnSpc>
                <a:spcPct val="115000"/>
              </a:lnSpc>
              <a:buNone/>
            </a:pPr>
            <a:r>
              <a:rPr lang="en-US" sz="1200" dirty="0">
                <a:solidFill>
                  <a:srgbClr val="E3E9F2"/>
                </a:solidFill>
                <a:latin typeface="Calibri" pitchFamily="34" charset="0"/>
                <a:ea typeface="Calibri" pitchFamily="34" charset="-122"/>
                <a:cs typeface="Calibri" pitchFamily="34" charset="-120"/>
              </a:rPr>
              <a:t>News Editor</a:t>
            </a:r>
            <a:endParaRPr lang="en-US" sz="1200" dirty="0"/>
          </a:p>
        </p:txBody>
      </p:sp>
      <p:sp>
        <p:nvSpPr>
          <p:cNvPr id="44" name="Shape 38"/>
          <p:cNvSpPr/>
          <p:nvPr/>
        </p:nvSpPr>
        <p:spPr>
          <a:xfrm>
            <a:off x="6397600" y="5779008"/>
            <a:ext cx="82296" cy="82296"/>
          </a:xfrm>
          <a:prstGeom prst="ellipse">
            <a:avLst/>
          </a:prstGeom>
          <a:solidFill>
            <a:srgbClr val="C7992F"/>
          </a:solidFill>
          <a:ln/>
        </p:spPr>
      </p:sp>
      <p:sp>
        <p:nvSpPr>
          <p:cNvPr id="45" name="Text 39"/>
          <p:cNvSpPr/>
          <p:nvPr/>
        </p:nvSpPr>
        <p:spPr>
          <a:xfrm>
            <a:off x="6580480" y="5696712"/>
            <a:ext cx="2057400" cy="548640"/>
          </a:xfrm>
          <a:prstGeom prst="rect">
            <a:avLst/>
          </a:prstGeom>
          <a:noFill/>
          <a:ln/>
        </p:spPr>
        <p:txBody>
          <a:bodyPr wrap="square" lIns="0" tIns="0" rIns="0" bIns="0" rtlCol="0" anchor="t"/>
          <a:lstStyle/>
          <a:p>
            <a:pPr marL="0" indent="0">
              <a:lnSpc>
                <a:spcPct val="115000"/>
              </a:lnSpc>
              <a:buNone/>
            </a:pPr>
            <a:r>
              <a:rPr lang="en-US" sz="1200" dirty="0">
                <a:solidFill>
                  <a:srgbClr val="E3E9F2"/>
                </a:solidFill>
                <a:latin typeface="Calibri" pitchFamily="34" charset="0"/>
                <a:ea typeface="Calibri" pitchFamily="34" charset="-122"/>
                <a:cs typeface="Calibri" pitchFamily="34" charset="-120"/>
              </a:rPr>
              <a:t>Research Associate</a:t>
            </a:r>
            <a:endParaRPr lang="en-US" sz="1200" dirty="0"/>
          </a:p>
        </p:txBody>
      </p:sp>
      <p:sp>
        <p:nvSpPr>
          <p:cNvPr id="46" name="Shape 40"/>
          <p:cNvSpPr/>
          <p:nvPr/>
        </p:nvSpPr>
        <p:spPr>
          <a:xfrm>
            <a:off x="9003640" y="2788920"/>
            <a:ext cx="2606040" cy="3657600"/>
          </a:xfrm>
          <a:prstGeom prst="roundRect">
            <a:avLst>
              <a:gd name="adj" fmla="val 3158"/>
            </a:avLst>
          </a:prstGeom>
          <a:solidFill>
            <a:srgbClr val="0F1E3D"/>
          </a:solidFill>
          <a:ln/>
          <a:effectLst>
            <a:outerShdw blurRad="127000" dist="25400" dir="5400000" algn="bl" rotWithShape="0">
              <a:srgbClr val="000000">
                <a:alpha val="30000"/>
              </a:srgbClr>
            </a:outerShdw>
          </a:effectLst>
        </p:spPr>
      </p:sp>
      <p:sp>
        <p:nvSpPr>
          <p:cNvPr id="47" name="Shape 41"/>
          <p:cNvSpPr/>
          <p:nvPr/>
        </p:nvSpPr>
        <p:spPr>
          <a:xfrm>
            <a:off x="9003640" y="2788920"/>
            <a:ext cx="2606040" cy="960120"/>
          </a:xfrm>
          <a:prstGeom prst="rect">
            <a:avLst/>
          </a:prstGeom>
          <a:solidFill>
            <a:srgbClr val="16294D"/>
          </a:solidFill>
          <a:ln/>
        </p:spPr>
      </p:sp>
      <p:sp>
        <p:nvSpPr>
          <p:cNvPr id="48" name="Shape 42"/>
          <p:cNvSpPr/>
          <p:nvPr/>
        </p:nvSpPr>
        <p:spPr>
          <a:xfrm>
            <a:off x="10050628" y="2898648"/>
            <a:ext cx="512064" cy="512064"/>
          </a:xfrm>
          <a:prstGeom prst="ellipse">
            <a:avLst/>
          </a:prstGeom>
          <a:solidFill>
            <a:srgbClr val="C7992F"/>
          </a:solidFill>
          <a:ln/>
        </p:spPr>
      </p:sp>
      <p:pic>
        <p:nvPicPr>
          <p:cNvPr id="49" name="Image 4" descr="preencoded.png"/>
          <p:cNvPicPr>
            <a:picLocks noChangeAspect="1"/>
          </p:cNvPicPr>
          <p:nvPr/>
        </p:nvPicPr>
        <p:blipFill>
          <a:blip r:embed="rId7">
            <a:biLevel thresh="75000"/>
          </a:blip>
          <a:stretch>
            <a:fillRect/>
          </a:stretch>
        </p:blipFill>
        <p:spPr>
          <a:xfrm>
            <a:off x="10169500" y="3017520"/>
            <a:ext cx="274320" cy="274320"/>
          </a:xfrm>
          <a:prstGeom prst="rect">
            <a:avLst/>
          </a:prstGeom>
        </p:spPr>
      </p:pic>
      <p:sp>
        <p:nvSpPr>
          <p:cNvPr id="50" name="Text 43"/>
          <p:cNvSpPr/>
          <p:nvPr/>
        </p:nvSpPr>
        <p:spPr>
          <a:xfrm>
            <a:off x="9095080" y="3447288"/>
            <a:ext cx="2423160" cy="320040"/>
          </a:xfrm>
          <a:prstGeom prst="rect">
            <a:avLst/>
          </a:prstGeom>
          <a:noFill/>
          <a:ln/>
        </p:spPr>
        <p:txBody>
          <a:bodyPr wrap="square" lIns="0" tIns="0" rIns="0" bIns="0" rtlCol="0" anchor="t"/>
          <a:lstStyle/>
          <a:p>
            <a:pPr marL="0" indent="0" algn="ctr">
              <a:lnSpc>
                <a:spcPct val="105000"/>
              </a:lnSpc>
              <a:buNone/>
            </a:pPr>
            <a:r>
              <a:rPr lang="en-US" sz="1200" b="1" dirty="0">
                <a:solidFill>
                  <a:srgbClr val="E4C878"/>
                </a:solidFill>
                <a:latin typeface="Cambria" pitchFamily="34" charset="0"/>
                <a:ea typeface="Cambria" pitchFamily="34" charset="-122"/>
                <a:cs typeface="Cambria" pitchFamily="34" charset="-120"/>
              </a:rPr>
              <a:t>Social Media</a:t>
            </a:r>
            <a:endParaRPr lang="en-US" sz="1200" dirty="0"/>
          </a:p>
          <a:p>
            <a:pPr marL="0" indent="0" algn="ctr">
              <a:lnSpc>
                <a:spcPct val="105000"/>
              </a:lnSpc>
              <a:buNone/>
            </a:pPr>
            <a:r>
              <a:rPr lang="en-US" sz="1200" b="1" dirty="0">
                <a:solidFill>
                  <a:srgbClr val="E4C878"/>
                </a:solidFill>
                <a:latin typeface="Cambria" pitchFamily="34" charset="0"/>
                <a:ea typeface="Cambria" pitchFamily="34" charset="-122"/>
                <a:cs typeface="Cambria" pitchFamily="34" charset="-120"/>
              </a:rPr>
              <a:t>In-charge</a:t>
            </a:r>
            <a:endParaRPr lang="en-US" sz="1200" dirty="0"/>
          </a:p>
        </p:txBody>
      </p:sp>
      <p:sp>
        <p:nvSpPr>
          <p:cNvPr id="51" name="Shape 44"/>
          <p:cNvSpPr/>
          <p:nvPr/>
        </p:nvSpPr>
        <p:spPr>
          <a:xfrm>
            <a:off x="9204808" y="3968496"/>
            <a:ext cx="82296" cy="82296"/>
          </a:xfrm>
          <a:prstGeom prst="ellipse">
            <a:avLst/>
          </a:prstGeom>
          <a:solidFill>
            <a:srgbClr val="C7992F"/>
          </a:solidFill>
          <a:ln/>
        </p:spPr>
      </p:sp>
      <p:sp>
        <p:nvSpPr>
          <p:cNvPr id="52" name="Text 45"/>
          <p:cNvSpPr/>
          <p:nvPr/>
        </p:nvSpPr>
        <p:spPr>
          <a:xfrm>
            <a:off x="9387688" y="3886200"/>
            <a:ext cx="2057400" cy="548640"/>
          </a:xfrm>
          <a:prstGeom prst="rect">
            <a:avLst/>
          </a:prstGeom>
          <a:noFill/>
          <a:ln/>
        </p:spPr>
        <p:txBody>
          <a:bodyPr wrap="square" lIns="0" tIns="0" rIns="0" bIns="0" rtlCol="0" anchor="t"/>
          <a:lstStyle/>
          <a:p>
            <a:pPr marL="0" indent="0">
              <a:lnSpc>
                <a:spcPct val="115000"/>
              </a:lnSpc>
              <a:buNone/>
            </a:pPr>
            <a:r>
              <a:rPr lang="en-US" sz="1200" dirty="0">
                <a:solidFill>
                  <a:srgbClr val="E3E9F2"/>
                </a:solidFill>
                <a:latin typeface="Calibri" pitchFamily="34" charset="0"/>
                <a:ea typeface="Calibri" pitchFamily="34" charset="-122"/>
                <a:cs typeface="Calibri" pitchFamily="34" charset="-120"/>
              </a:rPr>
              <a:t>Graphic Designer</a:t>
            </a:r>
            <a:endParaRPr lang="en-US" sz="1200" dirty="0"/>
          </a:p>
        </p:txBody>
      </p:sp>
      <p:sp>
        <p:nvSpPr>
          <p:cNvPr id="53" name="Shape 46"/>
          <p:cNvSpPr/>
          <p:nvPr/>
        </p:nvSpPr>
        <p:spPr>
          <a:xfrm>
            <a:off x="9204808" y="4572000"/>
            <a:ext cx="82296" cy="82296"/>
          </a:xfrm>
          <a:prstGeom prst="ellipse">
            <a:avLst/>
          </a:prstGeom>
          <a:solidFill>
            <a:srgbClr val="C7992F"/>
          </a:solidFill>
          <a:ln/>
        </p:spPr>
      </p:sp>
      <p:sp>
        <p:nvSpPr>
          <p:cNvPr id="54" name="Text 47"/>
          <p:cNvSpPr/>
          <p:nvPr/>
        </p:nvSpPr>
        <p:spPr>
          <a:xfrm>
            <a:off x="9387688" y="4489704"/>
            <a:ext cx="2057400" cy="548640"/>
          </a:xfrm>
          <a:prstGeom prst="rect">
            <a:avLst/>
          </a:prstGeom>
          <a:noFill/>
          <a:ln/>
        </p:spPr>
        <p:txBody>
          <a:bodyPr wrap="square" lIns="0" tIns="0" rIns="0" bIns="0" rtlCol="0" anchor="t"/>
          <a:lstStyle/>
          <a:p>
            <a:pPr marL="0" indent="0">
              <a:lnSpc>
                <a:spcPct val="115000"/>
              </a:lnSpc>
              <a:buNone/>
            </a:pPr>
            <a:r>
              <a:rPr lang="en-US" sz="1200" dirty="0">
                <a:solidFill>
                  <a:srgbClr val="E3E9F2"/>
                </a:solidFill>
                <a:latin typeface="Calibri" pitchFamily="34" charset="0"/>
                <a:ea typeface="Calibri" pitchFamily="34" charset="-122"/>
                <a:cs typeface="Calibri" pitchFamily="34" charset="-120"/>
              </a:rPr>
              <a:t>Video Editor</a:t>
            </a:r>
            <a:endParaRPr lang="en-US" sz="1200" dirty="0"/>
          </a:p>
        </p:txBody>
      </p:sp>
      <p:sp>
        <p:nvSpPr>
          <p:cNvPr id="55" name="Shape 48"/>
          <p:cNvSpPr/>
          <p:nvPr/>
        </p:nvSpPr>
        <p:spPr>
          <a:xfrm>
            <a:off x="9204808" y="5175504"/>
            <a:ext cx="82296" cy="82296"/>
          </a:xfrm>
          <a:prstGeom prst="ellipse">
            <a:avLst/>
          </a:prstGeom>
          <a:solidFill>
            <a:srgbClr val="C7992F"/>
          </a:solidFill>
          <a:ln/>
        </p:spPr>
      </p:sp>
      <p:sp>
        <p:nvSpPr>
          <p:cNvPr id="56" name="Text 49"/>
          <p:cNvSpPr/>
          <p:nvPr/>
        </p:nvSpPr>
        <p:spPr>
          <a:xfrm>
            <a:off x="9387688" y="5093208"/>
            <a:ext cx="2057400" cy="548640"/>
          </a:xfrm>
          <a:prstGeom prst="rect">
            <a:avLst/>
          </a:prstGeom>
          <a:noFill/>
          <a:ln/>
        </p:spPr>
        <p:txBody>
          <a:bodyPr wrap="square" lIns="0" tIns="0" rIns="0" bIns="0" rtlCol="0" anchor="t"/>
          <a:lstStyle/>
          <a:p>
            <a:pPr marL="0" indent="0">
              <a:lnSpc>
                <a:spcPct val="115000"/>
              </a:lnSpc>
              <a:buNone/>
            </a:pPr>
            <a:r>
              <a:rPr lang="en-US" sz="1200" dirty="0">
                <a:solidFill>
                  <a:srgbClr val="E3E9F2"/>
                </a:solidFill>
                <a:latin typeface="Calibri" pitchFamily="34" charset="0"/>
                <a:ea typeface="Calibri" pitchFamily="34" charset="-122"/>
                <a:cs typeface="Calibri" pitchFamily="34" charset="-120"/>
              </a:rPr>
              <a:t>Content Writer</a:t>
            </a:r>
            <a:endParaRPr lang="en-US" sz="1200" dirty="0"/>
          </a:p>
        </p:txBody>
      </p:sp>
      <p:sp>
        <p:nvSpPr>
          <p:cNvPr id="57" name="Shape 50"/>
          <p:cNvSpPr/>
          <p:nvPr/>
        </p:nvSpPr>
        <p:spPr>
          <a:xfrm>
            <a:off x="9204808" y="5779008"/>
            <a:ext cx="82296" cy="82296"/>
          </a:xfrm>
          <a:prstGeom prst="ellipse">
            <a:avLst/>
          </a:prstGeom>
          <a:solidFill>
            <a:srgbClr val="C7992F"/>
          </a:solidFill>
          <a:ln/>
        </p:spPr>
      </p:sp>
      <p:sp>
        <p:nvSpPr>
          <p:cNvPr id="58" name="Text 51"/>
          <p:cNvSpPr/>
          <p:nvPr/>
        </p:nvSpPr>
        <p:spPr>
          <a:xfrm>
            <a:off x="9387688" y="5696712"/>
            <a:ext cx="2057400" cy="548640"/>
          </a:xfrm>
          <a:prstGeom prst="rect">
            <a:avLst/>
          </a:prstGeom>
          <a:noFill/>
          <a:ln/>
        </p:spPr>
        <p:txBody>
          <a:bodyPr wrap="square" lIns="0" tIns="0" rIns="0" bIns="0" rtlCol="0" anchor="t"/>
          <a:lstStyle/>
          <a:p>
            <a:pPr marL="0" indent="0">
              <a:lnSpc>
                <a:spcPct val="115000"/>
              </a:lnSpc>
              <a:buNone/>
            </a:pPr>
            <a:r>
              <a:rPr lang="en-US" sz="1200" dirty="0">
                <a:solidFill>
                  <a:srgbClr val="E3E9F2"/>
                </a:solidFill>
                <a:latin typeface="Calibri" pitchFamily="34" charset="0"/>
                <a:ea typeface="Calibri" pitchFamily="34" charset="-122"/>
                <a:cs typeface="Calibri" pitchFamily="34" charset="-120"/>
              </a:rPr>
              <a:t>Broadcaster</a:t>
            </a:r>
            <a:endParaRPr lang="en-US" sz="1200" dirty="0"/>
          </a:p>
        </p:txBody>
      </p:sp>
      <p:sp>
        <p:nvSpPr>
          <p:cNvPr id="59" name="Shape 4">
            <a:extLst>
              <a:ext uri="{FF2B5EF4-FFF2-40B4-BE49-F238E27FC236}">
                <a16:creationId xmlns:a16="http://schemas.microsoft.com/office/drawing/2014/main" id="{F582A2F7-33A2-5429-9BBD-43713BFCEE37}"/>
              </a:ext>
            </a:extLst>
          </p:cNvPr>
          <p:cNvSpPr/>
          <p:nvPr/>
        </p:nvSpPr>
        <p:spPr>
          <a:xfrm flipH="1">
            <a:off x="1861567" y="1835176"/>
            <a:ext cx="1923334" cy="0"/>
          </a:xfrm>
          <a:prstGeom prst="line">
            <a:avLst/>
          </a:prstGeom>
          <a:noFill/>
          <a:ln w="15875">
            <a:solidFill>
              <a:srgbClr val="C7992F"/>
            </a:solidFill>
            <a:prstDash val="solid"/>
          </a:ln>
        </p:spPr>
      </p:sp>
      <p:sp>
        <p:nvSpPr>
          <p:cNvPr id="60" name="Shape 4">
            <a:extLst>
              <a:ext uri="{FF2B5EF4-FFF2-40B4-BE49-F238E27FC236}">
                <a16:creationId xmlns:a16="http://schemas.microsoft.com/office/drawing/2014/main" id="{6801D855-7F22-C163-D3DA-847DA77B299F}"/>
              </a:ext>
            </a:extLst>
          </p:cNvPr>
          <p:cNvSpPr/>
          <p:nvPr/>
        </p:nvSpPr>
        <p:spPr>
          <a:xfrm flipH="1">
            <a:off x="8387872" y="1853103"/>
            <a:ext cx="1923334" cy="0"/>
          </a:xfrm>
          <a:prstGeom prst="line">
            <a:avLst/>
          </a:prstGeom>
          <a:noFill/>
          <a:ln w="15875">
            <a:solidFill>
              <a:srgbClr val="C7992F"/>
            </a:solidFill>
            <a:prstDash val="solid"/>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3">
    <p:bg>
      <p:bgPr>
        <a:solidFill>
          <a:srgbClr val="01091A"/>
        </a:solidFill>
        <a:effectLst/>
      </p:bgPr>
    </p:bg>
    <p:spTree>
      <p:nvGrpSpPr>
        <p:cNvPr id="1" name=""/>
        <p:cNvGrpSpPr/>
        <p:nvPr/>
      </p:nvGrpSpPr>
      <p:grpSpPr>
        <a:xfrm>
          <a:off x="0" y="0"/>
          <a:ext cx="0" cy="0"/>
          <a:chOff x="0" y="0"/>
          <a:chExt cx="0" cy="0"/>
        </a:xfrm>
      </p:grpSpPr>
      <p:pic>
        <p:nvPicPr>
          <p:cNvPr id="2" name="Image 0" descr="images/polstat_monogram_circular_final.png"/>
          <p:cNvPicPr>
            <a:picLocks noChangeAspect="1"/>
          </p:cNvPicPr>
          <p:nvPr/>
        </p:nvPicPr>
        <p:blipFill>
          <a:blip r:embed="rId3"/>
          <a:stretch>
            <a:fillRect/>
          </a:stretch>
        </p:blipFill>
        <p:spPr>
          <a:xfrm>
            <a:off x="4944039" y="1272091"/>
            <a:ext cx="2286000" cy="2286000"/>
          </a:xfrm>
          <a:prstGeom prst="rect">
            <a:avLst/>
          </a:prstGeom>
        </p:spPr>
      </p:pic>
      <p:sp>
        <p:nvSpPr>
          <p:cNvPr id="3" name="Text 0"/>
          <p:cNvSpPr/>
          <p:nvPr/>
        </p:nvSpPr>
        <p:spPr>
          <a:xfrm>
            <a:off x="0" y="3440653"/>
            <a:ext cx="12191695" cy="822960"/>
          </a:xfrm>
          <a:prstGeom prst="rect">
            <a:avLst/>
          </a:prstGeom>
          <a:noFill/>
          <a:ln/>
        </p:spPr>
        <p:txBody>
          <a:bodyPr wrap="square" lIns="0" tIns="0" rIns="0" bIns="0" rtlCol="0" anchor="ctr"/>
          <a:lstStyle/>
          <a:p>
            <a:pPr marL="0" indent="0" algn="ctr">
              <a:buNone/>
            </a:pPr>
            <a:r>
              <a:rPr lang="en-US" sz="4000" b="1" dirty="0">
                <a:solidFill>
                  <a:srgbClr val="FFFFFF"/>
                </a:solidFill>
                <a:latin typeface="Cambria" pitchFamily="34" charset="0"/>
                <a:ea typeface="Cambria" pitchFamily="34" charset="-122"/>
                <a:cs typeface="Cambria" pitchFamily="34" charset="-120"/>
              </a:rPr>
              <a:t>THANK YOU</a:t>
            </a:r>
            <a:endParaRPr lang="en-US" sz="4000" dirty="0"/>
          </a:p>
        </p:txBody>
      </p:sp>
      <p:sp>
        <p:nvSpPr>
          <p:cNvPr id="4" name="Text 1"/>
          <p:cNvSpPr/>
          <p:nvPr/>
        </p:nvSpPr>
        <p:spPr>
          <a:xfrm>
            <a:off x="0" y="4114351"/>
            <a:ext cx="12191695" cy="502920"/>
          </a:xfrm>
          <a:prstGeom prst="rect">
            <a:avLst/>
          </a:prstGeom>
          <a:noFill/>
          <a:ln/>
        </p:spPr>
        <p:txBody>
          <a:bodyPr wrap="square" lIns="0" tIns="0" rIns="0" bIns="0" rtlCol="0" anchor="ctr"/>
          <a:lstStyle/>
          <a:p>
            <a:pPr marL="0" indent="0" algn="ctr">
              <a:buNone/>
            </a:pPr>
            <a:r>
              <a:rPr lang="en-US" sz="2000" i="1" dirty="0">
                <a:solidFill>
                  <a:srgbClr val="E3E9F2"/>
                </a:solidFill>
                <a:latin typeface="Calibri" pitchFamily="34" charset="0"/>
                <a:ea typeface="Calibri" pitchFamily="34" charset="-122"/>
                <a:cs typeface="Calibri" pitchFamily="34" charset="-120"/>
              </a:rPr>
              <a:t>Let's build a winning, data-backed campaign together.</a:t>
            </a:r>
            <a:endParaRPr lang="en-US" sz="2000" dirty="0"/>
          </a:p>
        </p:txBody>
      </p:sp>
      <p:sp>
        <p:nvSpPr>
          <p:cNvPr id="6" name="Text 2"/>
          <p:cNvSpPr/>
          <p:nvPr/>
        </p:nvSpPr>
        <p:spPr>
          <a:xfrm>
            <a:off x="3361764" y="6320117"/>
            <a:ext cx="5486400" cy="365760"/>
          </a:xfrm>
          <a:prstGeom prst="rect">
            <a:avLst/>
          </a:prstGeom>
          <a:noFill/>
          <a:ln/>
        </p:spPr>
        <p:txBody>
          <a:bodyPr wrap="square" lIns="0" tIns="0" rIns="0" bIns="0" rtlCol="0" anchor="ctr"/>
          <a:lstStyle/>
          <a:p>
            <a:pPr marL="0" indent="0" algn="ctr">
              <a:buNone/>
            </a:pPr>
            <a:r>
              <a:rPr lang="en-US" sz="2000" b="1" dirty="0">
                <a:solidFill>
                  <a:srgbClr val="E4C878"/>
                </a:solidFill>
                <a:latin typeface="Calibri" pitchFamily="34" charset="0"/>
                <a:ea typeface="Calibri" pitchFamily="34" charset="-122"/>
                <a:cs typeface="Calibri" pitchFamily="34" charset="-120"/>
              </a:rPr>
              <a:t>Ravi Kumar Singh   —   7321840578, 9304740595</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2007</TotalTime>
  <Words>3815</Words>
  <Application>Microsoft Office PowerPoint</Application>
  <PresentationFormat>Widescreen</PresentationFormat>
  <Paragraphs>313</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Pol-Stat India — Political Intelligence and Strategic Advisory</dc:title>
  <dc:subject>PptxGenJS Presentation</dc:subject>
  <dc:creator>Pol-Stat India</dc:creator>
  <cp:lastModifiedBy>RAVI SINGH</cp:lastModifiedBy>
  <cp:revision>61</cp:revision>
  <dcterms:created xsi:type="dcterms:W3CDTF">2026-07-21T19:26:39Z</dcterms:created>
  <dcterms:modified xsi:type="dcterms:W3CDTF">2026-07-24T07:10:36Z</dcterms:modified>
</cp:coreProperties>
</file>